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0" r:id="rId1"/>
  </p:sldMasterIdLst>
  <p:notesMasterIdLst>
    <p:notesMasterId r:id="rId73"/>
  </p:notesMasterIdLst>
  <p:sldIdLst>
    <p:sldId id="257" r:id="rId2"/>
    <p:sldId id="258" r:id="rId3"/>
    <p:sldId id="260" r:id="rId4"/>
    <p:sldId id="393" r:id="rId5"/>
    <p:sldId id="398" r:id="rId6"/>
    <p:sldId id="283" r:id="rId7"/>
    <p:sldId id="284" r:id="rId8"/>
    <p:sldId id="285" r:id="rId9"/>
    <p:sldId id="286" r:id="rId10"/>
    <p:sldId id="287" r:id="rId11"/>
    <p:sldId id="288" r:id="rId12"/>
    <p:sldId id="289" r:id="rId13"/>
    <p:sldId id="290" r:id="rId14"/>
    <p:sldId id="291" r:id="rId15"/>
    <p:sldId id="292" r:id="rId16"/>
    <p:sldId id="293" r:id="rId17"/>
    <p:sldId id="295" r:id="rId18"/>
    <p:sldId id="296" r:id="rId19"/>
    <p:sldId id="297" r:id="rId20"/>
    <p:sldId id="299" r:id="rId21"/>
    <p:sldId id="399" r:id="rId22"/>
    <p:sldId id="304" r:id="rId23"/>
    <p:sldId id="335" r:id="rId24"/>
    <p:sldId id="338" r:id="rId25"/>
    <p:sldId id="336" r:id="rId26"/>
    <p:sldId id="337" r:id="rId27"/>
    <p:sldId id="339" r:id="rId28"/>
    <p:sldId id="334" r:id="rId29"/>
    <p:sldId id="340" r:id="rId30"/>
    <p:sldId id="341" r:id="rId31"/>
    <p:sldId id="397" r:id="rId32"/>
    <p:sldId id="343" r:id="rId33"/>
    <p:sldId id="344" r:id="rId34"/>
    <p:sldId id="345" r:id="rId35"/>
    <p:sldId id="359" r:id="rId36"/>
    <p:sldId id="400" r:id="rId37"/>
    <p:sldId id="401" r:id="rId38"/>
    <p:sldId id="402" r:id="rId39"/>
    <p:sldId id="403" r:id="rId40"/>
    <p:sldId id="404" r:id="rId41"/>
    <p:sldId id="406" r:id="rId42"/>
    <p:sldId id="407" r:id="rId43"/>
    <p:sldId id="408" r:id="rId44"/>
    <p:sldId id="411" r:id="rId45"/>
    <p:sldId id="410" r:id="rId46"/>
    <p:sldId id="412" r:id="rId47"/>
    <p:sldId id="426" r:id="rId48"/>
    <p:sldId id="413" r:id="rId49"/>
    <p:sldId id="414" r:id="rId50"/>
    <p:sldId id="416" r:id="rId51"/>
    <p:sldId id="417" r:id="rId52"/>
    <p:sldId id="418" r:id="rId53"/>
    <p:sldId id="419" r:id="rId54"/>
    <p:sldId id="420" r:id="rId55"/>
    <p:sldId id="421" r:id="rId56"/>
    <p:sldId id="427" r:id="rId57"/>
    <p:sldId id="429" r:id="rId58"/>
    <p:sldId id="428" r:id="rId59"/>
    <p:sldId id="430" r:id="rId60"/>
    <p:sldId id="431" r:id="rId61"/>
    <p:sldId id="424" r:id="rId62"/>
    <p:sldId id="391" r:id="rId63"/>
    <p:sldId id="395" r:id="rId64"/>
    <p:sldId id="298" r:id="rId65"/>
    <p:sldId id="274" r:id="rId66"/>
    <p:sldId id="300" r:id="rId67"/>
    <p:sldId id="301" r:id="rId68"/>
    <p:sldId id="302" r:id="rId69"/>
    <p:sldId id="303" r:id="rId70"/>
    <p:sldId id="306" r:id="rId71"/>
    <p:sldId id="307" r:id="rId72"/>
  </p:sldIdLst>
  <p:sldSz cx="9144000" cy="5143500" type="screen16x9"/>
  <p:notesSz cx="6858000" cy="9144000"/>
  <p:embeddedFontLst>
    <p:embeddedFont>
      <p:font typeface="Calibri" panose="020F0502020204030204" pitchFamily="34" charset="0"/>
      <p:regular r:id="rId74"/>
      <p:bold r:id="rId75"/>
      <p:italic r:id="rId76"/>
      <p:boldItalic r:id="rId77"/>
    </p:embeddedFont>
    <p:embeddedFont>
      <p:font typeface="Gill Sans MT" panose="020B0502020104020203" pitchFamily="34" charset="77"/>
      <p:regular r:id="rId78"/>
      <p:bold r:id="rId79"/>
      <p:italic r:id="rId80"/>
      <p:boldItalic r:id="rId81"/>
    </p:embeddedFont>
    <p:embeddedFont>
      <p:font typeface="Proxima Nova" panose="02000506030000020004" pitchFamily="2" charset="0"/>
      <p:regular r:id="rId82"/>
      <p:bold r:id="rId83"/>
      <p:italic r:id="rId84"/>
      <p:boldItalic r:id="rId85"/>
    </p:embeddedFont>
    <p:embeddedFont>
      <p:font typeface="Wingdings 3" pitchFamily="2" charset="2"/>
      <p:regular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88"/>
    <p:restoredTop sz="94681"/>
  </p:normalViewPr>
  <p:slideViewPr>
    <p:cSldViewPr snapToGrid="0" snapToObjects="1">
      <p:cViewPr varScale="1">
        <p:scale>
          <a:sx n="122" d="100"/>
          <a:sy n="122" d="100"/>
        </p:scale>
        <p:origin x="200"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font" Target="fonts/font11.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fntdata"/><Relationship Id="rId79" Type="http://schemas.openxmlformats.org/officeDocument/2006/relationships/font" Target="fonts/font6.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font" Target="fonts/font7.fntdata"/><Relationship Id="rId85"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font" Target="fonts/font2.fntdata"/><Relationship Id="rId83" Type="http://schemas.openxmlformats.org/officeDocument/2006/relationships/font" Target="fonts/font10.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font" Target="fonts/font5.fntdata"/><Relationship Id="rId81" Type="http://schemas.openxmlformats.org/officeDocument/2006/relationships/font" Target="fonts/font8.fntdata"/><Relationship Id="rId86"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3.fntdata"/><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9.fntdata"/><Relationship Id="rId19" Type="http://schemas.openxmlformats.org/officeDocument/2006/relationships/slide" Target="slides/slide18.xml"/></Relationships>
</file>

<file path=ppt/media/image1.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100"/>
              <a:buFont typeface="Arial"/>
              <a:buNone/>
              <a:defRPr sz="1100" b="0" i="0" u="none" strike="noStrike" cap="none"/>
            </a:lvl1pPr>
            <a:lvl2pPr marL="914400" marR="0" lvl="1" indent="-228600" algn="l" rtl="0">
              <a:spcBef>
                <a:spcPts val="0"/>
              </a:spcBef>
              <a:spcAft>
                <a:spcPts val="0"/>
              </a:spcAft>
              <a:buSzPts val="1100"/>
              <a:buFont typeface="Arial"/>
              <a:buNone/>
              <a:defRPr sz="1100" b="0" i="0" u="none" strike="noStrike" cap="none"/>
            </a:lvl2pPr>
            <a:lvl3pPr marL="1371600" marR="0" lvl="2" indent="-228600" algn="l" rtl="0">
              <a:spcBef>
                <a:spcPts val="0"/>
              </a:spcBef>
              <a:spcAft>
                <a:spcPts val="0"/>
              </a:spcAft>
              <a:buSzPts val="1100"/>
              <a:buFont typeface="Arial"/>
              <a:buNone/>
              <a:defRPr sz="1100" b="0" i="0" u="none" strike="noStrike" cap="none"/>
            </a:lvl3pPr>
            <a:lvl4pPr marL="1828800" marR="0" lvl="3" indent="-228600" algn="l" rtl="0">
              <a:spcBef>
                <a:spcPts val="0"/>
              </a:spcBef>
              <a:spcAft>
                <a:spcPts val="0"/>
              </a:spcAft>
              <a:buSzPts val="1100"/>
              <a:buFont typeface="Arial"/>
              <a:buNone/>
              <a:defRPr sz="1100" b="0" i="0" u="none" strike="noStrike" cap="none"/>
            </a:lvl4pPr>
            <a:lvl5pPr marL="2286000" marR="0" lvl="4" indent="-228600" algn="l" rtl="0">
              <a:spcBef>
                <a:spcPts val="0"/>
              </a:spcBef>
              <a:spcAft>
                <a:spcPts val="0"/>
              </a:spcAft>
              <a:buSzPts val="1100"/>
              <a:buFont typeface="Arial"/>
              <a:buNone/>
              <a:defRPr sz="1100" b="0" i="0" u="none" strike="noStrike" cap="none"/>
            </a:lvl5pPr>
            <a:lvl6pPr marL="2743200" marR="0" lvl="5" indent="-228600" algn="l" rtl="0">
              <a:spcBef>
                <a:spcPts val="0"/>
              </a:spcBef>
              <a:spcAft>
                <a:spcPts val="0"/>
              </a:spcAft>
              <a:buSzPts val="1100"/>
              <a:buFont typeface="Arial"/>
              <a:buNone/>
              <a:defRPr sz="1100" b="0" i="0" u="none" strike="noStrike" cap="none"/>
            </a:lvl6pPr>
            <a:lvl7pPr marL="3200400" marR="0" lvl="6" indent="-228600" algn="l" rtl="0">
              <a:spcBef>
                <a:spcPts val="0"/>
              </a:spcBef>
              <a:spcAft>
                <a:spcPts val="0"/>
              </a:spcAft>
              <a:buSzPts val="1100"/>
              <a:buFont typeface="Arial"/>
              <a:buNone/>
              <a:defRPr sz="1100" b="0" i="0" u="none" strike="noStrike" cap="none"/>
            </a:lvl7pPr>
            <a:lvl8pPr marL="3657600" marR="0" lvl="7" indent="-228600" algn="l" rtl="0">
              <a:spcBef>
                <a:spcPts val="0"/>
              </a:spcBef>
              <a:spcAft>
                <a:spcPts val="0"/>
              </a:spcAft>
              <a:buSzPts val="1100"/>
              <a:buFont typeface="Arial"/>
              <a:buNone/>
              <a:defRPr sz="1100" b="0" i="0" u="none" strike="noStrike" cap="none"/>
            </a:lvl8pPr>
            <a:lvl9pPr marL="4114800" marR="0" lvl="8" indent="-228600" algn="l" rtl="0">
              <a:spcBef>
                <a:spcPts val="0"/>
              </a:spcBef>
              <a:spcAft>
                <a:spcPts val="0"/>
              </a:spcAft>
              <a:buSzPts val="1100"/>
              <a:buFont typeface="Arial"/>
              <a:buNone/>
              <a:defRPr sz="11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7807741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727131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4859171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2993049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68355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6381545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0291796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5409673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0223225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212894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3868513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0207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6725953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6717601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4534473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9320448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940591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942335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761125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50514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5261737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439902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34187431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867828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962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5758260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868999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0336716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1684395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03049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41599975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2680939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8344675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9690671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42904795b5_0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g42904795b5_0_1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SzPts val="275"/>
              <a:buFont typeface="Arial"/>
              <a:buNone/>
            </a:pPr>
            <a:endParaRPr sz="1100" b="0" i="0" u="none" strike="noStrike" cap="none"/>
          </a:p>
        </p:txBody>
      </p:sp>
    </p:spTree>
    <p:extLst>
      <p:ext uri="{BB962C8B-B14F-4D97-AF65-F5344CB8AC3E}">
        <p14:creationId xmlns:p14="http://schemas.microsoft.com/office/powerpoint/2010/main" val="7322310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accent3"/>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E65CC871-5D32-4F4F-977B-F530921EF247}"/>
              </a:ext>
            </a:extLst>
          </p:cNvPr>
          <p:cNvPicPr>
            <a:picLocks noChangeAspect="1"/>
          </p:cNvPicPr>
          <p:nvPr/>
        </p:nvPicPr>
        <p:blipFill>
          <a:blip r:embed="rId2">
            <a:alphaModFix amt="20000"/>
          </a:blip>
          <a:stretch>
            <a:fillRect/>
          </a:stretch>
        </p:blipFill>
        <p:spPr>
          <a:xfrm>
            <a:off x="226414" y="179614"/>
            <a:ext cx="7777683" cy="4763996"/>
          </a:xfrm>
          <a:prstGeom prst="rect">
            <a:avLst/>
          </a:prstGeom>
        </p:spPr>
      </p:pic>
      <p:sp>
        <p:nvSpPr>
          <p:cNvPr id="2" name="Title 1"/>
          <p:cNvSpPr>
            <a:spLocks noGrp="1"/>
          </p:cNvSpPr>
          <p:nvPr>
            <p:ph type="ctrTitle" hasCustomPrompt="1"/>
          </p:nvPr>
        </p:nvSpPr>
        <p:spPr>
          <a:xfrm>
            <a:off x="572303" y="564409"/>
            <a:ext cx="7208262" cy="2578841"/>
          </a:xfrm>
          <a:prstGeom prst="rect">
            <a:avLst/>
          </a:prstGeom>
        </p:spPr>
        <p:txBody>
          <a:bodyPr anchor="t" anchorCtr="0"/>
          <a:lstStyle>
            <a:lvl1pPr>
              <a:defRPr sz="4950">
                <a:solidFill>
                  <a:schemeClr val="bg1"/>
                </a:solidFill>
              </a:defRPr>
            </a:lvl1pPr>
          </a:lstStyle>
          <a:p>
            <a:r>
              <a:rPr lang="en-US" dirty="0"/>
              <a:t>CLICK TO EDIT MASTER TITLE STYLE</a:t>
            </a:r>
          </a:p>
        </p:txBody>
      </p:sp>
      <p:pic>
        <p:nvPicPr>
          <p:cNvPr id="18" name="Picture 17">
            <a:extLst>
              <a:ext uri="{FF2B5EF4-FFF2-40B4-BE49-F238E27FC236}">
                <a16:creationId xmlns:a16="http://schemas.microsoft.com/office/drawing/2014/main" id="{61AB164B-0894-B142-A83D-CC15DEBBD684}"/>
              </a:ext>
            </a:extLst>
          </p:cNvPr>
          <p:cNvPicPr>
            <a:picLocks noChangeAspect="1"/>
          </p:cNvPicPr>
          <p:nvPr/>
        </p:nvPicPr>
        <p:blipFill>
          <a:blip r:embed="rId3" cstate="screen">
            <a:alphaModFix amt="40000"/>
            <a:extLst>
              <a:ext uri="{28A0092B-C50C-407E-A947-70E740481C1C}">
                <a14:useLocalDpi xmlns:a14="http://schemas.microsoft.com/office/drawing/2010/main"/>
              </a:ext>
            </a:extLst>
          </a:blip>
          <a:stretch>
            <a:fillRect/>
          </a:stretch>
        </p:blipFill>
        <p:spPr>
          <a:xfrm>
            <a:off x="8470373" y="4220936"/>
            <a:ext cx="428593" cy="681852"/>
          </a:xfrm>
          <a:prstGeom prst="rect">
            <a:avLst/>
          </a:prstGeom>
        </p:spPr>
      </p:pic>
      <p:sp>
        <p:nvSpPr>
          <p:cNvPr id="20" name="Rounded Rectangle 19">
            <a:extLst>
              <a:ext uri="{FF2B5EF4-FFF2-40B4-BE49-F238E27FC236}">
                <a16:creationId xmlns:a16="http://schemas.microsoft.com/office/drawing/2014/main" id="{467BF246-8A76-354F-A27B-CA2667ECBDA0}"/>
              </a:ext>
            </a:extLst>
          </p:cNvPr>
          <p:cNvSpPr/>
          <p:nvPr/>
        </p:nvSpPr>
        <p:spPr>
          <a:xfrm>
            <a:off x="662112" y="4042407"/>
            <a:ext cx="4301774" cy="449036"/>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3" name="Subtitle 2"/>
          <p:cNvSpPr>
            <a:spLocks noGrp="1"/>
          </p:cNvSpPr>
          <p:nvPr>
            <p:ph type="subTitle" idx="1" hasCustomPrompt="1"/>
          </p:nvPr>
        </p:nvSpPr>
        <p:spPr>
          <a:xfrm>
            <a:off x="727429" y="4106635"/>
            <a:ext cx="3999698" cy="499108"/>
          </a:xfrm>
        </p:spPr>
        <p:txBody>
          <a:bodyPr anchor="t"/>
          <a:lstStyle>
            <a:lvl1pPr marL="0" indent="0" algn="l">
              <a:buNone/>
              <a:defRPr cap="none">
                <a:solidFill>
                  <a:schemeClr val="bg1"/>
                </a:solidFill>
                <a:latin typeface="+mn-lt"/>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24" name="Rectangle 23">
            <a:extLst>
              <a:ext uri="{FF2B5EF4-FFF2-40B4-BE49-F238E27FC236}">
                <a16:creationId xmlns:a16="http://schemas.microsoft.com/office/drawing/2014/main" id="{FCAA1506-7899-5843-A44E-BB8E80613307}"/>
              </a:ext>
            </a:extLst>
          </p:cNvPr>
          <p:cNvSpPr/>
          <p:nvPr/>
        </p:nvSpPr>
        <p:spPr>
          <a:xfrm>
            <a:off x="0" y="0"/>
            <a:ext cx="81643" cy="51435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7666472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754" y="3657590"/>
            <a:ext cx="7177646" cy="425054"/>
          </a:xfrm>
          <a:prstGeom prst="rect">
            <a:avLst/>
          </a:prstGeom>
        </p:spPr>
        <p:txBody>
          <a:bodyPr anchor="t" anchorCtr="0">
            <a:normAutofit/>
          </a:bodyPr>
          <a:lstStyle>
            <a:lvl1pPr algn="l">
              <a:defRPr sz="1800" b="0" spc="0">
                <a:solidFill>
                  <a:schemeClr val="tx1">
                    <a:lumMod val="65000"/>
                    <a:lumOff val="3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94754" y="571500"/>
            <a:ext cx="7177646" cy="273050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594754" y="4082644"/>
            <a:ext cx="7177645" cy="370284"/>
          </a:xfrm>
        </p:spPr>
        <p:txBody>
          <a:bodyPr>
            <a:normAutofit/>
          </a:bodyPr>
          <a:lstStyle>
            <a:lvl1pPr marL="0" indent="0">
              <a:buNone/>
              <a:defRPr sz="120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8" name="Straight Connector 7">
            <a:extLst>
              <a:ext uri="{FF2B5EF4-FFF2-40B4-BE49-F238E27FC236}">
                <a16:creationId xmlns:a16="http://schemas.microsoft.com/office/drawing/2014/main" id="{F346D643-3D40-A544-BA11-C5702B803186}"/>
              </a:ext>
            </a:extLst>
          </p:cNvPr>
          <p:cNvCxnSpPr>
            <a:cxnSpLocks/>
          </p:cNvCxnSpPr>
          <p:nvPr/>
        </p:nvCxnSpPr>
        <p:spPr>
          <a:xfrm>
            <a:off x="594754" y="3612156"/>
            <a:ext cx="7177646" cy="0"/>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9042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45523" y="669471"/>
            <a:ext cx="5790014" cy="2464594"/>
          </a:xfrm>
          <a:prstGeom prst="rect">
            <a:avLst/>
          </a:prstGeom>
        </p:spPr>
        <p:txBody>
          <a:bodyPr/>
          <a:lstStyle>
            <a:lvl1pPr>
              <a:defRPr sz="3600" spc="0"/>
            </a:lvl1pPr>
          </a:lstStyle>
          <a:p>
            <a:r>
              <a:rPr lang="en-US"/>
              <a:t>Click to edit Master title style</a:t>
            </a:r>
            <a:endParaRPr lang="en-US" dirty="0"/>
          </a:p>
        </p:txBody>
      </p:sp>
      <p:sp>
        <p:nvSpPr>
          <p:cNvPr id="11" name="Text Placeholder 3"/>
          <p:cNvSpPr>
            <a:spLocks noGrp="1"/>
          </p:cNvSpPr>
          <p:nvPr>
            <p:ph type="body" sz="half" idx="14" hasCustomPrompt="1"/>
          </p:nvPr>
        </p:nvSpPr>
        <p:spPr>
          <a:xfrm>
            <a:off x="966954" y="3301434"/>
            <a:ext cx="5459737" cy="374060"/>
          </a:xfrm>
        </p:spPr>
        <p:txBody>
          <a:bodyPr vert="horz" lIns="91440" tIns="45720" rIns="91440" bIns="45720" rtlCol="0" anchor="t">
            <a:normAutofit/>
          </a:bodyPr>
          <a:lstStyle>
            <a:lvl1pPr marL="0" indent="0">
              <a:buNone/>
              <a:defRPr lang="en-US" sz="13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dirty="0"/>
              <a:t>- QUOTE AUTHOR</a:t>
            </a:r>
          </a:p>
        </p:txBody>
      </p:sp>
      <p:sp>
        <p:nvSpPr>
          <p:cNvPr id="12" name="TextBox 11"/>
          <p:cNvSpPr txBox="1"/>
          <p:nvPr/>
        </p:nvSpPr>
        <p:spPr>
          <a:xfrm>
            <a:off x="308370" y="31206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732529" y="2573723"/>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16956012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0980" y="925830"/>
            <a:ext cx="5790014" cy="621031"/>
          </a:xfrm>
          <a:prstGeom prst="rect">
            <a:avLst/>
          </a:prstGeom>
        </p:spPr>
        <p:txBody>
          <a:bodyPr/>
          <a:lstStyle>
            <a:lvl1pPr>
              <a:defRPr sz="3600"/>
            </a:lvl1pPr>
          </a:lstStyle>
          <a:p>
            <a:r>
              <a:rPr lang="en-US" dirty="0"/>
              <a:t>TITLE GOES HERE</a:t>
            </a:r>
          </a:p>
        </p:txBody>
      </p:sp>
      <p:sp>
        <p:nvSpPr>
          <p:cNvPr id="9" name="Text Placeholder 7">
            <a:extLst>
              <a:ext uri="{FF2B5EF4-FFF2-40B4-BE49-F238E27FC236}">
                <a16:creationId xmlns:a16="http://schemas.microsoft.com/office/drawing/2014/main" id="{0C302B9C-2E99-DD43-B6BC-73FCC0BAA519}"/>
              </a:ext>
            </a:extLst>
          </p:cNvPr>
          <p:cNvSpPr>
            <a:spLocks noGrp="1"/>
          </p:cNvSpPr>
          <p:nvPr>
            <p:ph type="body" sz="quarter" idx="12"/>
          </p:nvPr>
        </p:nvSpPr>
        <p:spPr>
          <a:xfrm>
            <a:off x="520980" y="1795224"/>
            <a:ext cx="5790014" cy="1770936"/>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stStyle>
          <a:p>
            <a:pPr lvl="0"/>
            <a:r>
              <a:rPr lang="en-US"/>
              <a:t>Edit Master text styles</a:t>
            </a:r>
          </a:p>
        </p:txBody>
      </p:sp>
      <p:sp>
        <p:nvSpPr>
          <p:cNvPr id="4" name="Rounded Rectangle 3">
            <a:extLst>
              <a:ext uri="{FF2B5EF4-FFF2-40B4-BE49-F238E27FC236}">
                <a16:creationId xmlns:a16="http://schemas.microsoft.com/office/drawing/2014/main" id="{7F177E7E-7C5D-534C-BCB5-67E15CA69734}"/>
              </a:ext>
            </a:extLst>
          </p:cNvPr>
          <p:cNvSpPr/>
          <p:nvPr/>
        </p:nvSpPr>
        <p:spPr>
          <a:xfrm>
            <a:off x="520980" y="3726180"/>
            <a:ext cx="3504013" cy="4876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CALL OUT or CALL TO ACTION can go here</a:t>
            </a:r>
          </a:p>
        </p:txBody>
      </p:sp>
    </p:spTree>
    <p:extLst>
      <p:ext uri="{BB962C8B-B14F-4D97-AF65-F5344CB8AC3E}">
        <p14:creationId xmlns:p14="http://schemas.microsoft.com/office/powerpoint/2010/main" val="12117441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9490" y="2221706"/>
            <a:ext cx="2210150"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6" name="Text Placeholder 3"/>
          <p:cNvSpPr>
            <a:spLocks noGrp="1"/>
          </p:cNvSpPr>
          <p:nvPr>
            <p:ph type="body" sz="half" idx="15"/>
          </p:nvPr>
        </p:nvSpPr>
        <p:spPr>
          <a:xfrm>
            <a:off x="484127" y="2736056"/>
            <a:ext cx="2195513" cy="1785938"/>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Text Placeholder 4"/>
          <p:cNvSpPr>
            <a:spLocks noGrp="1"/>
          </p:cNvSpPr>
          <p:nvPr>
            <p:ph type="body" sz="quarter" idx="3"/>
          </p:nvPr>
        </p:nvSpPr>
        <p:spPr>
          <a:xfrm>
            <a:off x="2907525" y="2221706"/>
            <a:ext cx="2202181"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9" name="Text Placeholder 3"/>
          <p:cNvSpPr>
            <a:spLocks noGrp="1"/>
          </p:cNvSpPr>
          <p:nvPr>
            <p:ph type="body" sz="half" idx="16"/>
          </p:nvPr>
        </p:nvSpPr>
        <p:spPr>
          <a:xfrm>
            <a:off x="2899609" y="2736056"/>
            <a:ext cx="2210096" cy="1785938"/>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4" name="Text Placeholder 4"/>
          <p:cNvSpPr>
            <a:spLocks noGrp="1"/>
          </p:cNvSpPr>
          <p:nvPr>
            <p:ph type="body" sz="quarter" idx="13"/>
          </p:nvPr>
        </p:nvSpPr>
        <p:spPr>
          <a:xfrm>
            <a:off x="5338305" y="2221706"/>
            <a:ext cx="2199085"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0" name="Text Placeholder 3"/>
          <p:cNvSpPr>
            <a:spLocks noGrp="1"/>
          </p:cNvSpPr>
          <p:nvPr>
            <p:ph type="body" sz="half" idx="17"/>
          </p:nvPr>
        </p:nvSpPr>
        <p:spPr>
          <a:xfrm>
            <a:off x="5338305" y="2736056"/>
            <a:ext cx="2199085" cy="1785938"/>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17" name="Straight Connector 16"/>
          <p:cNvCxnSpPr>
            <a:cxnSpLocks/>
          </p:cNvCxnSpPr>
          <p:nvPr/>
        </p:nvCxnSpPr>
        <p:spPr>
          <a:xfrm>
            <a:off x="2789387"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a:cxnSpLocks/>
          </p:cNvCxnSpPr>
          <p:nvPr/>
        </p:nvCxnSpPr>
        <p:spPr>
          <a:xfrm>
            <a:off x="5216450" y="2336006"/>
            <a:ext cx="0" cy="218598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5" name="Title 1">
            <a:extLst>
              <a:ext uri="{FF2B5EF4-FFF2-40B4-BE49-F238E27FC236}">
                <a16:creationId xmlns:a16="http://schemas.microsoft.com/office/drawing/2014/main" id="{851FE1CA-4C16-AD45-BD54-500EEF78CC41}"/>
              </a:ext>
            </a:extLst>
          </p:cNvPr>
          <p:cNvSpPr>
            <a:spLocks noGrp="1"/>
          </p:cNvSpPr>
          <p:nvPr>
            <p:ph type="title" hasCustomPrompt="1"/>
          </p:nvPr>
        </p:nvSpPr>
        <p:spPr>
          <a:xfrm>
            <a:off x="291702" y="253814"/>
            <a:ext cx="7245688" cy="739168"/>
          </a:xfrm>
          <a:prstGeom prst="rect">
            <a:avLst/>
          </a:prstGeom>
        </p:spPr>
        <p:txBody>
          <a:bodyPr/>
          <a:lstStyle>
            <a:lvl1pPr>
              <a:defRPr/>
            </a:lvl1pPr>
          </a:lstStyle>
          <a:p>
            <a:r>
              <a:rPr lang="en-US" dirty="0"/>
              <a:t>SLIDE TITLE GOES HERE</a:t>
            </a:r>
          </a:p>
        </p:txBody>
      </p:sp>
      <p:sp>
        <p:nvSpPr>
          <p:cNvPr id="22" name="Oval 21">
            <a:extLst>
              <a:ext uri="{FF2B5EF4-FFF2-40B4-BE49-F238E27FC236}">
                <a16:creationId xmlns:a16="http://schemas.microsoft.com/office/drawing/2014/main" id="{69525150-06D1-F64E-A049-783F7E29F5F6}"/>
              </a:ext>
            </a:extLst>
          </p:cNvPr>
          <p:cNvSpPr/>
          <p:nvPr/>
        </p:nvSpPr>
        <p:spPr>
          <a:xfrm>
            <a:off x="540928" y="1225153"/>
            <a:ext cx="950119" cy="950119"/>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3" name="Oval 22">
            <a:extLst>
              <a:ext uri="{FF2B5EF4-FFF2-40B4-BE49-F238E27FC236}">
                <a16:creationId xmlns:a16="http://schemas.microsoft.com/office/drawing/2014/main" id="{AAE72322-60BD-2643-8938-E19617DB5104}"/>
              </a:ext>
            </a:extLst>
          </p:cNvPr>
          <p:cNvSpPr/>
          <p:nvPr/>
        </p:nvSpPr>
        <p:spPr>
          <a:xfrm>
            <a:off x="2978962" y="1225153"/>
            <a:ext cx="950119" cy="950119"/>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4" name="Oval 23">
            <a:extLst>
              <a:ext uri="{FF2B5EF4-FFF2-40B4-BE49-F238E27FC236}">
                <a16:creationId xmlns:a16="http://schemas.microsoft.com/office/drawing/2014/main" id="{90C76404-DA09-8443-9D3C-1696077594EF}"/>
              </a:ext>
            </a:extLst>
          </p:cNvPr>
          <p:cNvSpPr/>
          <p:nvPr/>
        </p:nvSpPr>
        <p:spPr>
          <a:xfrm>
            <a:off x="5409743" y="1225153"/>
            <a:ext cx="950119" cy="950119"/>
          </a:xfrm>
          <a:prstGeom prst="ellipse">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Tree>
    <p:extLst>
      <p:ext uri="{BB962C8B-B14F-4D97-AF65-F5344CB8AC3E}">
        <p14:creationId xmlns:p14="http://schemas.microsoft.com/office/powerpoint/2010/main" val="336219711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89347" y="2731012"/>
            <a:ext cx="2205038"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9" name="Picture Placeholder 2"/>
          <p:cNvSpPr>
            <a:spLocks noGrp="1" noChangeAspect="1"/>
          </p:cNvSpPr>
          <p:nvPr>
            <p:ph type="pic" idx="15"/>
          </p:nvPr>
        </p:nvSpPr>
        <p:spPr>
          <a:xfrm>
            <a:off x="489347" y="1364456"/>
            <a:ext cx="2205038"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3163208"/>
            <a:ext cx="2205038" cy="1115899"/>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Text Placeholder 4"/>
          <p:cNvSpPr>
            <a:spLocks noGrp="1"/>
          </p:cNvSpPr>
          <p:nvPr>
            <p:ph type="body" sz="quarter" idx="3"/>
          </p:nvPr>
        </p:nvSpPr>
        <p:spPr>
          <a:xfrm>
            <a:off x="2917032" y="2731012"/>
            <a:ext cx="2197894"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30" name="Picture Placeholder 2"/>
          <p:cNvSpPr>
            <a:spLocks noGrp="1" noChangeAspect="1"/>
          </p:cNvSpPr>
          <p:nvPr>
            <p:ph type="pic" idx="21"/>
          </p:nvPr>
        </p:nvSpPr>
        <p:spPr>
          <a:xfrm>
            <a:off x="2917031" y="1364456"/>
            <a:ext cx="2197894"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3163208"/>
            <a:ext cx="2200805" cy="1115899"/>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4" name="Text Placeholder 4"/>
          <p:cNvSpPr>
            <a:spLocks noGrp="1"/>
          </p:cNvSpPr>
          <p:nvPr>
            <p:ph type="body" sz="quarter" idx="13"/>
          </p:nvPr>
        </p:nvSpPr>
        <p:spPr>
          <a:xfrm>
            <a:off x="5343525" y="2731012"/>
            <a:ext cx="2199085"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31" name="Picture Placeholder 2"/>
          <p:cNvSpPr>
            <a:spLocks noGrp="1" noChangeAspect="1"/>
          </p:cNvSpPr>
          <p:nvPr>
            <p:ph type="pic" idx="22"/>
          </p:nvPr>
        </p:nvSpPr>
        <p:spPr>
          <a:xfrm>
            <a:off x="5343525" y="1364456"/>
            <a:ext cx="2199085" cy="1143000"/>
          </a:xfrm>
          <a:prstGeom prst="roundRect">
            <a:avLst>
              <a:gd name="adj" fmla="val 1858"/>
            </a:avLst>
          </a:prstGeom>
          <a:solidFill>
            <a:schemeClr val="tx1">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3163206"/>
            <a:ext cx="2201998" cy="1115899"/>
          </a:xfrm>
        </p:spPr>
        <p:txBody>
          <a:bodyPr anchor="t">
            <a:normAutofit/>
          </a:bodyPr>
          <a:lstStyle>
            <a:lvl1pPr marL="0" indent="0">
              <a:buNone/>
              <a:defRPr sz="105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19" name="Straight Connector 18"/>
          <p:cNvCxnSpPr/>
          <p:nvPr/>
        </p:nvCxnSpPr>
        <p:spPr>
          <a:xfrm>
            <a:off x="2794607" y="1307306"/>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307306"/>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17" name="Title 1">
            <a:extLst>
              <a:ext uri="{FF2B5EF4-FFF2-40B4-BE49-F238E27FC236}">
                <a16:creationId xmlns:a16="http://schemas.microsoft.com/office/drawing/2014/main" id="{F638FCE4-00A7-BB4E-98EC-AB681132F6D2}"/>
              </a:ext>
            </a:extLst>
          </p:cNvPr>
          <p:cNvSpPr>
            <a:spLocks noGrp="1"/>
          </p:cNvSpPr>
          <p:nvPr>
            <p:ph type="title" hasCustomPrompt="1"/>
          </p:nvPr>
        </p:nvSpPr>
        <p:spPr>
          <a:xfrm>
            <a:off x="291702" y="253814"/>
            <a:ext cx="7245688" cy="739168"/>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285784592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Thank You">
    <p:bg>
      <p:bgPr>
        <a:solidFill>
          <a:schemeClr val="accent3"/>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E71BCF8-CD19-4546-8556-B8B316A24DE7}"/>
              </a:ext>
            </a:extLst>
          </p:cNvPr>
          <p:cNvPicPr>
            <a:picLocks noChangeAspect="1"/>
          </p:cNvPicPr>
          <p:nvPr/>
        </p:nvPicPr>
        <p:blipFill>
          <a:blip r:embed="rId2">
            <a:alphaModFix amt="20000"/>
          </a:blip>
          <a:stretch>
            <a:fillRect/>
          </a:stretch>
        </p:blipFill>
        <p:spPr>
          <a:xfrm>
            <a:off x="667284" y="179614"/>
            <a:ext cx="7777683" cy="4763996"/>
          </a:xfrm>
          <a:prstGeom prst="rect">
            <a:avLst/>
          </a:prstGeom>
        </p:spPr>
      </p:pic>
      <p:sp>
        <p:nvSpPr>
          <p:cNvPr id="2" name="Title 1"/>
          <p:cNvSpPr>
            <a:spLocks noGrp="1"/>
          </p:cNvSpPr>
          <p:nvPr>
            <p:ph type="ctrTitle" hasCustomPrompt="1"/>
          </p:nvPr>
        </p:nvSpPr>
        <p:spPr>
          <a:xfrm>
            <a:off x="1241997" y="1504153"/>
            <a:ext cx="6619244" cy="1262994"/>
          </a:xfrm>
          <a:prstGeom prst="rect">
            <a:avLst/>
          </a:prstGeom>
        </p:spPr>
        <p:txBody>
          <a:bodyPr anchor="t" anchorCtr="0"/>
          <a:lstStyle>
            <a:lvl1pPr algn="ctr">
              <a:defRPr sz="7200">
                <a:solidFill>
                  <a:schemeClr val="bg1"/>
                </a:solidFill>
              </a:defRPr>
            </a:lvl1pPr>
          </a:lstStyle>
          <a:p>
            <a:r>
              <a:rPr lang="en-US" dirty="0"/>
              <a:t>THANK YOU!</a:t>
            </a:r>
          </a:p>
        </p:txBody>
      </p:sp>
      <p:sp>
        <p:nvSpPr>
          <p:cNvPr id="3" name="Subtitle 2"/>
          <p:cNvSpPr>
            <a:spLocks noGrp="1"/>
          </p:cNvSpPr>
          <p:nvPr>
            <p:ph type="subTitle" idx="1" hasCustomPrompt="1"/>
          </p:nvPr>
        </p:nvSpPr>
        <p:spPr>
          <a:xfrm>
            <a:off x="1241997" y="3253128"/>
            <a:ext cx="6619244" cy="352219"/>
          </a:xfrm>
        </p:spPr>
        <p:txBody>
          <a:bodyPr anchor="t">
            <a:normAutofit/>
          </a:bodyPr>
          <a:lstStyle>
            <a:lvl1pPr marL="0" indent="0" algn="ctr">
              <a:buNone/>
              <a:defRPr sz="1200" cap="all" spc="225">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Full name  |  </a:t>
            </a:r>
            <a:r>
              <a:rPr lang="en-US" dirty="0" err="1"/>
              <a:t>myname@email.com</a:t>
            </a:r>
            <a:r>
              <a:rPr lang="en-US" dirty="0"/>
              <a:t>  |  </a:t>
            </a:r>
            <a:r>
              <a:rPr lang="en-US" dirty="0" err="1"/>
              <a:t>thisismetis.com</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4082900" y="2977459"/>
            <a:ext cx="937438"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8EFEA01-7285-9249-BED8-9DB7770FD1B4}"/>
              </a:ext>
            </a:extLst>
          </p:cNvPr>
          <p:cNvPicPr>
            <a:picLocks noChangeAspect="1"/>
          </p:cNvPicPr>
          <p:nvPr/>
        </p:nvPicPr>
        <p:blipFill>
          <a:blip r:embed="rId3"/>
          <a:stretch>
            <a:fillRect/>
          </a:stretch>
        </p:blipFill>
        <p:spPr>
          <a:xfrm>
            <a:off x="3413876" y="3656531"/>
            <a:ext cx="291465" cy="291465"/>
          </a:xfrm>
          <a:prstGeom prst="rect">
            <a:avLst/>
          </a:prstGeom>
        </p:spPr>
      </p:pic>
      <p:sp>
        <p:nvSpPr>
          <p:cNvPr id="9" name="Text Placeholder 8">
            <a:extLst>
              <a:ext uri="{FF2B5EF4-FFF2-40B4-BE49-F238E27FC236}">
                <a16:creationId xmlns:a16="http://schemas.microsoft.com/office/drawing/2014/main" id="{DFE37188-3725-0442-8557-DD230BC7E09F}"/>
              </a:ext>
            </a:extLst>
          </p:cNvPr>
          <p:cNvSpPr>
            <a:spLocks noGrp="1"/>
          </p:cNvSpPr>
          <p:nvPr>
            <p:ph type="body" sz="quarter" idx="10" hasCustomPrompt="1"/>
          </p:nvPr>
        </p:nvSpPr>
        <p:spPr>
          <a:xfrm>
            <a:off x="3773499" y="3648911"/>
            <a:ext cx="2120503" cy="349758"/>
          </a:xfrm>
        </p:spPr>
        <p:txBody>
          <a:bodyPr/>
          <a:lstStyle>
            <a:lvl1pPr marL="0" indent="0">
              <a:buNone/>
              <a:defRPr>
                <a:solidFill>
                  <a:schemeClr val="accent4"/>
                </a:solidFill>
              </a:defRPr>
            </a:lvl1pPr>
          </a:lstStyle>
          <a:p>
            <a:pPr lvl="0"/>
            <a:r>
              <a:rPr lang="en-US" dirty="0"/>
              <a:t>@</a:t>
            </a:r>
            <a:r>
              <a:rPr lang="en-US" dirty="0" err="1"/>
              <a:t>TwitterHandle</a:t>
            </a:r>
            <a:endParaRPr lang="en-US" dirty="0"/>
          </a:p>
        </p:txBody>
      </p:sp>
      <p:sp>
        <p:nvSpPr>
          <p:cNvPr id="13" name="Rectangle 12">
            <a:extLst>
              <a:ext uri="{FF2B5EF4-FFF2-40B4-BE49-F238E27FC236}">
                <a16:creationId xmlns:a16="http://schemas.microsoft.com/office/drawing/2014/main" id="{A7502509-4FE6-E24C-AA96-C740FC421C24}"/>
              </a:ext>
            </a:extLst>
          </p:cNvPr>
          <p:cNvSpPr/>
          <p:nvPr/>
        </p:nvSpPr>
        <p:spPr>
          <a:xfrm>
            <a:off x="4303336" y="0"/>
            <a:ext cx="514350" cy="85725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sz="1050" dirty="0"/>
          </a:p>
        </p:txBody>
      </p:sp>
      <p:pic>
        <p:nvPicPr>
          <p:cNvPr id="15" name="Picture 14">
            <a:extLst>
              <a:ext uri="{FF2B5EF4-FFF2-40B4-BE49-F238E27FC236}">
                <a16:creationId xmlns:a16="http://schemas.microsoft.com/office/drawing/2014/main" id="{87B1010D-DEFC-A24B-9C13-2017C9E2029E}"/>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404388" y="360112"/>
            <a:ext cx="312245" cy="394565"/>
          </a:xfrm>
          <a:prstGeom prst="rect">
            <a:avLst/>
          </a:prstGeom>
        </p:spPr>
      </p:pic>
    </p:spTree>
    <p:extLst>
      <p:ext uri="{BB962C8B-B14F-4D97-AF65-F5344CB8AC3E}">
        <p14:creationId xmlns:p14="http://schemas.microsoft.com/office/powerpoint/2010/main" val="354826130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599" cy="2052599"/>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lvl="1" algn="ctr">
              <a:spcBef>
                <a:spcPts val="0"/>
              </a:spcBef>
              <a:spcAft>
                <a:spcPts val="0"/>
              </a:spcAft>
              <a:buClr>
                <a:schemeClr val="dk1"/>
              </a:buClr>
              <a:buSzPts val="5200"/>
              <a:buFont typeface="Arial"/>
              <a:buNone/>
              <a:defRPr sz="5200">
                <a:solidFill>
                  <a:schemeClr val="dk1"/>
                </a:solidFill>
              </a:defRPr>
            </a:lvl2pPr>
            <a:lvl3pPr lvl="2" algn="ctr">
              <a:spcBef>
                <a:spcPts val="0"/>
              </a:spcBef>
              <a:spcAft>
                <a:spcPts val="0"/>
              </a:spcAft>
              <a:buClr>
                <a:schemeClr val="dk1"/>
              </a:buClr>
              <a:buSzPts val="5200"/>
              <a:buFont typeface="Arial"/>
              <a:buNone/>
              <a:defRPr sz="5200">
                <a:solidFill>
                  <a:schemeClr val="dk1"/>
                </a:solidFill>
              </a:defRPr>
            </a:lvl3pPr>
            <a:lvl4pPr lvl="3" algn="ctr">
              <a:spcBef>
                <a:spcPts val="0"/>
              </a:spcBef>
              <a:spcAft>
                <a:spcPts val="0"/>
              </a:spcAft>
              <a:buClr>
                <a:schemeClr val="dk1"/>
              </a:buClr>
              <a:buSzPts val="5200"/>
              <a:buFont typeface="Arial"/>
              <a:buNone/>
              <a:defRPr sz="5200">
                <a:solidFill>
                  <a:schemeClr val="dk1"/>
                </a:solidFill>
              </a:defRPr>
            </a:lvl4pPr>
            <a:lvl5pPr lvl="4" algn="ctr">
              <a:spcBef>
                <a:spcPts val="0"/>
              </a:spcBef>
              <a:spcAft>
                <a:spcPts val="0"/>
              </a:spcAft>
              <a:buClr>
                <a:schemeClr val="dk1"/>
              </a:buClr>
              <a:buSzPts val="5200"/>
              <a:buFont typeface="Arial"/>
              <a:buNone/>
              <a:defRPr sz="5200">
                <a:solidFill>
                  <a:schemeClr val="dk1"/>
                </a:solidFill>
              </a:defRPr>
            </a:lvl5pPr>
            <a:lvl6pPr lvl="5" algn="ctr">
              <a:spcBef>
                <a:spcPts val="0"/>
              </a:spcBef>
              <a:spcAft>
                <a:spcPts val="0"/>
              </a:spcAft>
              <a:buClr>
                <a:schemeClr val="dk1"/>
              </a:buClr>
              <a:buSzPts val="5200"/>
              <a:buFont typeface="Arial"/>
              <a:buNone/>
              <a:defRPr sz="5200">
                <a:solidFill>
                  <a:schemeClr val="dk1"/>
                </a:solidFill>
              </a:defRPr>
            </a:lvl6pPr>
            <a:lvl7pPr lvl="6" algn="ctr">
              <a:spcBef>
                <a:spcPts val="0"/>
              </a:spcBef>
              <a:spcAft>
                <a:spcPts val="0"/>
              </a:spcAft>
              <a:buClr>
                <a:schemeClr val="dk1"/>
              </a:buClr>
              <a:buSzPts val="5200"/>
              <a:buFont typeface="Arial"/>
              <a:buNone/>
              <a:defRPr sz="5200">
                <a:solidFill>
                  <a:schemeClr val="dk1"/>
                </a:solidFill>
              </a:defRPr>
            </a:lvl7pPr>
            <a:lvl8pPr lvl="7" algn="ctr">
              <a:spcBef>
                <a:spcPts val="0"/>
              </a:spcBef>
              <a:spcAft>
                <a:spcPts val="0"/>
              </a:spcAft>
              <a:buClr>
                <a:schemeClr val="dk1"/>
              </a:buClr>
              <a:buSzPts val="5200"/>
              <a:buFont typeface="Arial"/>
              <a:buNone/>
              <a:defRPr sz="5200">
                <a:solidFill>
                  <a:schemeClr val="dk1"/>
                </a:solidFill>
              </a:defRPr>
            </a:lvl8pPr>
            <a:lvl9pPr lvl="8" algn="ctr">
              <a:spcBef>
                <a:spcPts val="0"/>
              </a:spcBef>
              <a:spcAft>
                <a:spcPts val="0"/>
              </a:spcAft>
              <a:buClr>
                <a:schemeClr val="dk1"/>
              </a:buClr>
              <a:buSzPts val="5200"/>
              <a:buFont typeface="Arial"/>
              <a:buNone/>
              <a:defRPr sz="5200">
                <a:solidFill>
                  <a:schemeClr val="dk1"/>
                </a:solidFill>
              </a:defRPr>
            </a:lvl9pPr>
          </a:lstStyle>
          <a:p>
            <a:endParaRPr/>
          </a:p>
        </p:txBody>
      </p:sp>
      <p:sp>
        <p:nvSpPr>
          <p:cNvPr id="11" name="Google Shape;11;p2"/>
          <p:cNvSpPr txBox="1">
            <a:spLocks noGrp="1"/>
          </p:cNvSpPr>
          <p:nvPr>
            <p:ph type="subTitle" idx="1"/>
          </p:nvPr>
        </p:nvSpPr>
        <p:spPr>
          <a:xfrm>
            <a:off x="311700" y="2834125"/>
            <a:ext cx="8520599"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1pPr>
            <a:lvl2pPr marR="0" lvl="1"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endParaRPr/>
          </a:p>
        </p:txBody>
      </p:sp>
      <p:sp>
        <p:nvSpPr>
          <p:cNvPr id="12" name="Google Shape;12;p2"/>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extLst>
      <p:ext uri="{BB962C8B-B14F-4D97-AF65-F5344CB8AC3E}">
        <p14:creationId xmlns:p14="http://schemas.microsoft.com/office/powerpoint/2010/main" val="31666724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599" cy="572699"/>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Clr>
                <a:schemeClr val="dk1"/>
              </a:buClr>
              <a:buSzPts val="2800"/>
              <a:buFont typeface="Arial"/>
              <a:buNone/>
              <a:defRPr sz="2800">
                <a:solidFill>
                  <a:schemeClr val="dk1"/>
                </a:solidFill>
              </a:defRPr>
            </a:lvl2pPr>
            <a:lvl3pPr lvl="2">
              <a:spcBef>
                <a:spcPts val="0"/>
              </a:spcBef>
              <a:spcAft>
                <a:spcPts val="0"/>
              </a:spcAft>
              <a:buClr>
                <a:schemeClr val="dk1"/>
              </a:buClr>
              <a:buSzPts val="2800"/>
              <a:buFont typeface="Arial"/>
              <a:buNone/>
              <a:defRPr sz="2800">
                <a:solidFill>
                  <a:schemeClr val="dk1"/>
                </a:solidFill>
              </a:defRPr>
            </a:lvl3pPr>
            <a:lvl4pPr lvl="3">
              <a:spcBef>
                <a:spcPts val="0"/>
              </a:spcBef>
              <a:spcAft>
                <a:spcPts val="0"/>
              </a:spcAft>
              <a:buClr>
                <a:schemeClr val="dk1"/>
              </a:buClr>
              <a:buSzPts val="2800"/>
              <a:buFont typeface="Arial"/>
              <a:buNone/>
              <a:defRPr sz="2800">
                <a:solidFill>
                  <a:schemeClr val="dk1"/>
                </a:solidFill>
              </a:defRPr>
            </a:lvl4pPr>
            <a:lvl5pPr lvl="4">
              <a:spcBef>
                <a:spcPts val="0"/>
              </a:spcBef>
              <a:spcAft>
                <a:spcPts val="0"/>
              </a:spcAft>
              <a:buClr>
                <a:schemeClr val="dk1"/>
              </a:buClr>
              <a:buSzPts val="2800"/>
              <a:buFont typeface="Arial"/>
              <a:buNone/>
              <a:defRPr sz="2800">
                <a:solidFill>
                  <a:schemeClr val="dk1"/>
                </a:solidFill>
              </a:defRPr>
            </a:lvl5pPr>
            <a:lvl6pPr lvl="5">
              <a:spcBef>
                <a:spcPts val="0"/>
              </a:spcBef>
              <a:spcAft>
                <a:spcPts val="0"/>
              </a:spcAft>
              <a:buClr>
                <a:schemeClr val="dk1"/>
              </a:buClr>
              <a:buSzPts val="2800"/>
              <a:buFont typeface="Arial"/>
              <a:buNone/>
              <a:defRPr sz="2800">
                <a:solidFill>
                  <a:schemeClr val="dk1"/>
                </a:solidFill>
              </a:defRPr>
            </a:lvl6pPr>
            <a:lvl7pPr lvl="6">
              <a:spcBef>
                <a:spcPts val="0"/>
              </a:spcBef>
              <a:spcAft>
                <a:spcPts val="0"/>
              </a:spcAft>
              <a:buClr>
                <a:schemeClr val="dk1"/>
              </a:buClr>
              <a:buSzPts val="2800"/>
              <a:buFont typeface="Arial"/>
              <a:buNone/>
              <a:defRPr sz="2800">
                <a:solidFill>
                  <a:schemeClr val="dk1"/>
                </a:solidFill>
              </a:defRPr>
            </a:lvl7pPr>
            <a:lvl8pPr lvl="7">
              <a:spcBef>
                <a:spcPts val="0"/>
              </a:spcBef>
              <a:spcAft>
                <a:spcPts val="0"/>
              </a:spcAft>
              <a:buClr>
                <a:schemeClr val="dk1"/>
              </a:buClr>
              <a:buSzPts val="2800"/>
              <a:buFont typeface="Arial"/>
              <a:buNone/>
              <a:defRPr sz="2800">
                <a:solidFill>
                  <a:schemeClr val="dk1"/>
                </a:solidFill>
              </a:defRPr>
            </a:lvl8pPr>
            <a:lvl9pPr lvl="8">
              <a:spcBef>
                <a:spcPts val="0"/>
              </a:spcBef>
              <a:spcAft>
                <a:spcPts val="0"/>
              </a:spcAft>
              <a:buClr>
                <a:schemeClr val="dk1"/>
              </a:buClr>
              <a:buSzPts val="2800"/>
              <a:buFont typeface="Arial"/>
              <a:buNone/>
              <a:defRPr sz="2800">
                <a:solidFill>
                  <a:schemeClr val="dk1"/>
                </a:solidFill>
              </a:defRPr>
            </a:lvl9pPr>
          </a:lstStyle>
          <a:p>
            <a:endParaRPr/>
          </a:p>
        </p:txBody>
      </p:sp>
      <p:sp>
        <p:nvSpPr>
          <p:cNvPr id="15" name="Google Shape;15;p3"/>
          <p:cNvSpPr txBox="1">
            <a:spLocks noGrp="1"/>
          </p:cNvSpPr>
          <p:nvPr>
            <p:ph type="body" idx="1"/>
          </p:nvPr>
        </p:nvSpPr>
        <p:spPr>
          <a:xfrm>
            <a:off x="311700" y="1152475"/>
            <a:ext cx="8520599" cy="34164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800"/>
              <a:buFont typeface="Arial"/>
              <a:buNone/>
              <a:defRPr sz="1800" b="0" i="0" u="none" strike="noStrike" cap="none">
                <a:solidFill>
                  <a:schemeClr val="lt2"/>
                </a:solidFill>
                <a:latin typeface="Arial"/>
                <a:ea typeface="Arial"/>
                <a:cs typeface="Arial"/>
                <a:sym typeface="Arial"/>
              </a:defRPr>
            </a:lvl1pPr>
            <a:lvl2pPr marL="914400" marR="0" lvl="1"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2pPr>
            <a:lvl3pPr marL="1371600" marR="0" lvl="2"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3pPr>
            <a:lvl4pPr marL="1828800" marR="0" lvl="3"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4pPr>
            <a:lvl5pPr marL="2286000" marR="0" lvl="4"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5pPr>
            <a:lvl6pPr marL="2743200" marR="0" lvl="5"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6pPr>
            <a:lvl7pPr marL="3200400" marR="0" lvl="6"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7pPr>
            <a:lvl8pPr marL="3657600" marR="0" lvl="7" indent="-228600" algn="l" rtl="0">
              <a:lnSpc>
                <a:spcPct val="115000"/>
              </a:lnSpc>
              <a:spcBef>
                <a:spcPts val="1600"/>
              </a:spcBef>
              <a:spcAft>
                <a:spcPts val="0"/>
              </a:spcAft>
              <a:buClr>
                <a:schemeClr val="lt2"/>
              </a:buClr>
              <a:buSzPts val="1400"/>
              <a:buFont typeface="Arial"/>
              <a:buNone/>
              <a:defRPr sz="1400" b="0" i="0" u="none" strike="noStrike" cap="none">
                <a:solidFill>
                  <a:schemeClr val="lt2"/>
                </a:solidFill>
                <a:latin typeface="Arial"/>
                <a:ea typeface="Arial"/>
                <a:cs typeface="Arial"/>
                <a:sym typeface="Arial"/>
              </a:defRPr>
            </a:lvl8pPr>
            <a:lvl9pPr marL="4114800" marR="0" lvl="8" indent="-228600" algn="l" rtl="0">
              <a:lnSpc>
                <a:spcPct val="115000"/>
              </a:lnSpc>
              <a:spcBef>
                <a:spcPts val="1600"/>
              </a:spcBef>
              <a:spcAft>
                <a:spcPts val="1600"/>
              </a:spcAft>
              <a:buClr>
                <a:schemeClr val="lt2"/>
              </a:buClr>
              <a:buSzPts val="1400"/>
              <a:buFont typeface="Arial"/>
              <a:buNone/>
              <a:defRPr sz="1400" b="0" i="0" u="none" strike="noStrike" cap="none">
                <a:solidFill>
                  <a:schemeClr val="lt2"/>
                </a:solidFill>
                <a:latin typeface="Arial"/>
                <a:ea typeface="Arial"/>
                <a:cs typeface="Arial"/>
                <a:sym typeface="Arial"/>
              </a:defRPr>
            </a:lvl9pPr>
          </a:lstStyle>
          <a:p>
            <a:endParaRPr/>
          </a:p>
        </p:txBody>
      </p:sp>
      <p:sp>
        <p:nvSpPr>
          <p:cNvPr id="16" name="Google Shape;16;p3"/>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extLst>
      <p:ext uri="{BB962C8B-B14F-4D97-AF65-F5344CB8AC3E}">
        <p14:creationId xmlns:p14="http://schemas.microsoft.com/office/powerpoint/2010/main" val="1645366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7" y="4663216"/>
            <a:ext cx="548699"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350"/>
              <a:buFont typeface="Arial"/>
              <a:buNone/>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
              <a:t>‹#›</a:t>
            </a:fld>
            <a:endParaRPr sz="1000">
              <a:solidFill>
                <a:schemeClr val="lt2"/>
              </a:solidFill>
            </a:endParaRPr>
          </a:p>
        </p:txBody>
      </p:sp>
    </p:spTree>
    <p:extLst>
      <p:ext uri="{BB962C8B-B14F-4D97-AF65-F5344CB8AC3E}">
        <p14:creationId xmlns:p14="http://schemas.microsoft.com/office/powerpoint/2010/main" val="1728760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Title Slide">
    <p:bg>
      <p:bgPr>
        <a:solidFill>
          <a:schemeClr val="accent3"/>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6BB3742-8103-2A42-90F5-8EA435CFD325}"/>
              </a:ext>
            </a:extLst>
          </p:cNvPr>
          <p:cNvPicPr>
            <a:picLocks noChangeAspect="1"/>
          </p:cNvPicPr>
          <p:nvPr/>
        </p:nvPicPr>
        <p:blipFill>
          <a:blip r:embed="rId2">
            <a:alphaModFix amt="20000"/>
          </a:blip>
          <a:stretch>
            <a:fillRect/>
          </a:stretch>
        </p:blipFill>
        <p:spPr>
          <a:xfrm>
            <a:off x="667284" y="179614"/>
            <a:ext cx="7777683" cy="4763996"/>
          </a:xfrm>
          <a:prstGeom prst="rect">
            <a:avLst/>
          </a:prstGeom>
        </p:spPr>
      </p:pic>
      <p:sp>
        <p:nvSpPr>
          <p:cNvPr id="2" name="Title 1"/>
          <p:cNvSpPr>
            <a:spLocks noGrp="1"/>
          </p:cNvSpPr>
          <p:nvPr>
            <p:ph type="ctrTitle" hasCustomPrompt="1"/>
          </p:nvPr>
        </p:nvSpPr>
        <p:spPr>
          <a:xfrm>
            <a:off x="1241997" y="1528649"/>
            <a:ext cx="6619244" cy="1964661"/>
          </a:xfrm>
          <a:prstGeom prst="rect">
            <a:avLst/>
          </a:prstGeom>
        </p:spPr>
        <p:txBody>
          <a:bodyPr anchor="t" anchorCtr="0"/>
          <a:lstStyle>
            <a:lvl1pPr algn="ctr">
              <a:defRPr sz="5400">
                <a:solidFill>
                  <a:schemeClr val="bg1"/>
                </a:solidFill>
              </a:defRPr>
            </a:lvl1pPr>
          </a:lstStyle>
          <a:p>
            <a:r>
              <a:rPr lang="en-US" dirty="0"/>
              <a:t>SECTION</a:t>
            </a:r>
            <a:br>
              <a:rPr lang="en-US" dirty="0"/>
            </a:br>
            <a:r>
              <a:rPr lang="en-US" dirty="0"/>
              <a:t>TITLE</a:t>
            </a:r>
          </a:p>
        </p:txBody>
      </p:sp>
      <p:sp>
        <p:nvSpPr>
          <p:cNvPr id="3" name="Subtitle 2"/>
          <p:cNvSpPr>
            <a:spLocks noGrp="1"/>
          </p:cNvSpPr>
          <p:nvPr>
            <p:ph type="subTitle" idx="1"/>
          </p:nvPr>
        </p:nvSpPr>
        <p:spPr>
          <a:xfrm>
            <a:off x="1241997" y="3796327"/>
            <a:ext cx="6619244" cy="484793"/>
          </a:xfrm>
        </p:spPr>
        <p:txBody>
          <a:bodyPr anchor="t"/>
          <a:lstStyle>
            <a:lvl1pPr marL="0" indent="0" algn="ctr">
              <a:buNone/>
              <a:defRPr cap="all">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cxnSp>
        <p:nvCxnSpPr>
          <p:cNvPr id="14" name="Straight Connector 13">
            <a:extLst>
              <a:ext uri="{FF2B5EF4-FFF2-40B4-BE49-F238E27FC236}">
                <a16:creationId xmlns:a16="http://schemas.microsoft.com/office/drawing/2014/main" id="{E7AB3F4A-6E4A-9441-A32E-6DB59118411A}"/>
              </a:ext>
            </a:extLst>
          </p:cNvPr>
          <p:cNvCxnSpPr>
            <a:cxnSpLocks/>
          </p:cNvCxnSpPr>
          <p:nvPr/>
        </p:nvCxnSpPr>
        <p:spPr>
          <a:xfrm>
            <a:off x="4082900" y="3520115"/>
            <a:ext cx="937438" cy="0"/>
          </a:xfrm>
          <a:prstGeom prst="line">
            <a:avLst/>
          </a:prstGeom>
          <a:ln w="50800" cap="sq">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FBE9B87-5D1F-E94B-B539-EC11664BD536}"/>
              </a:ext>
            </a:extLst>
          </p:cNvPr>
          <p:cNvSpPr/>
          <p:nvPr/>
        </p:nvSpPr>
        <p:spPr>
          <a:xfrm>
            <a:off x="4303336" y="0"/>
            <a:ext cx="514350" cy="857250"/>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a:lstStyle/>
          <a:p>
            <a:endParaRPr lang="en-US" sz="1050" dirty="0"/>
          </a:p>
        </p:txBody>
      </p:sp>
      <p:pic>
        <p:nvPicPr>
          <p:cNvPr id="10" name="Picture 9">
            <a:extLst>
              <a:ext uri="{FF2B5EF4-FFF2-40B4-BE49-F238E27FC236}">
                <a16:creationId xmlns:a16="http://schemas.microsoft.com/office/drawing/2014/main" id="{F5CA907F-9252-0B49-807C-E526EE69491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404388" y="360112"/>
            <a:ext cx="312245" cy="394565"/>
          </a:xfrm>
          <a:prstGeom prst="rect">
            <a:avLst/>
          </a:prstGeom>
        </p:spPr>
      </p:pic>
    </p:spTree>
    <p:extLst>
      <p:ext uri="{BB962C8B-B14F-4D97-AF65-F5344CB8AC3E}">
        <p14:creationId xmlns:p14="http://schemas.microsoft.com/office/powerpoint/2010/main" val="297925945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1702" y="253814"/>
            <a:ext cx="7245688" cy="739168"/>
          </a:xfrm>
          <a:prstGeom prst="rect">
            <a:avLst/>
          </a:prstGeom>
        </p:spPr>
        <p:txBody>
          <a:bodyPr/>
          <a:lstStyle>
            <a:lvl1pPr>
              <a:defRPr spc="225"/>
            </a:lvl1pPr>
          </a:lstStyle>
          <a:p>
            <a:r>
              <a:rPr lang="en-US" dirty="0"/>
              <a:t>SLIDE TITLE GOES HERE</a:t>
            </a:r>
          </a:p>
        </p:txBody>
      </p:sp>
      <p:sp>
        <p:nvSpPr>
          <p:cNvPr id="3" name="Content Placeholder 2"/>
          <p:cNvSpPr>
            <a:spLocks noGrp="1"/>
          </p:cNvSpPr>
          <p:nvPr>
            <p:ph idx="1"/>
          </p:nvPr>
        </p:nvSpPr>
        <p:spPr>
          <a:xfrm>
            <a:off x="291702" y="1193007"/>
            <a:ext cx="7245688" cy="3146611"/>
          </a:xfrm>
        </p:spPr>
        <p:txBody>
          <a:bodyPr/>
          <a:lstStyle>
            <a:lvl1pPr>
              <a:defRPr b="0" i="0">
                <a:solidFill>
                  <a:schemeClr val="tx1">
                    <a:lumMod val="65000"/>
                    <a:lumOff val="35000"/>
                  </a:schemeClr>
                </a:solidFill>
                <a:latin typeface="Calibri" panose="020F0502020204030204" pitchFamily="34" charset="0"/>
                <a:cs typeface="Calibri" panose="020F0502020204030204" pitchFamily="34" charset="0"/>
              </a:defRPr>
            </a:lvl1pPr>
            <a:lvl2pPr>
              <a:defRPr b="0" i="0">
                <a:solidFill>
                  <a:schemeClr val="tx1">
                    <a:lumMod val="65000"/>
                    <a:lumOff val="35000"/>
                  </a:schemeClr>
                </a:solidFill>
                <a:latin typeface="Calibri" panose="020F0502020204030204" pitchFamily="34" charset="0"/>
                <a:cs typeface="Calibri" panose="020F0502020204030204" pitchFamily="34" charset="0"/>
              </a:defRPr>
            </a:lvl2pPr>
            <a:lvl3pPr>
              <a:defRPr b="0" i="0">
                <a:solidFill>
                  <a:schemeClr val="tx1">
                    <a:lumMod val="65000"/>
                    <a:lumOff val="35000"/>
                  </a:schemeClr>
                </a:solidFill>
                <a:latin typeface="Calibri" panose="020F0502020204030204" pitchFamily="34" charset="0"/>
                <a:cs typeface="Calibri" panose="020F0502020204030204" pitchFamily="34" charset="0"/>
              </a:defRPr>
            </a:lvl3pPr>
            <a:lvl4pPr>
              <a:defRPr b="0" i="0">
                <a:solidFill>
                  <a:schemeClr val="tx1">
                    <a:lumMod val="65000"/>
                    <a:lumOff val="35000"/>
                  </a:schemeClr>
                </a:solidFill>
                <a:latin typeface="Calibri" panose="020F0502020204030204" pitchFamily="34" charset="0"/>
                <a:cs typeface="Calibri" panose="020F0502020204030204" pitchFamily="34" charset="0"/>
              </a:defRPr>
            </a:lvl4pPr>
            <a:lvl5pPr>
              <a:defRPr b="0" i="0">
                <a:solidFill>
                  <a:schemeClr val="tx1">
                    <a:lumMod val="65000"/>
                    <a:lumOff val="35000"/>
                  </a:schemeClr>
                </a:solidFill>
                <a:latin typeface="Calibri" panose="020F0502020204030204" pitchFamily="34" charset="0"/>
                <a:cs typeface="Calibri" panose="020F050202020403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60970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1702" y="1202532"/>
            <a:ext cx="3297254" cy="3146822"/>
          </a:xfrm>
        </p:spPr>
        <p:txBody>
          <a:bodyPr>
            <a:normAutofit/>
          </a:bodyPr>
          <a:lstStyle>
            <a:lvl1pPr>
              <a:defRPr sz="1350">
                <a:solidFill>
                  <a:schemeClr val="tx1">
                    <a:lumMod val="65000"/>
                    <a:lumOff val="35000"/>
                  </a:schemeClr>
                </a:solidFill>
                <a:latin typeface="Calibri" panose="020F0502020204030204" pitchFamily="34" charset="0"/>
                <a:cs typeface="Calibri" panose="020F0502020204030204" pitchFamily="34" charset="0"/>
              </a:defRPr>
            </a:lvl1pPr>
            <a:lvl2pPr>
              <a:defRPr sz="1200">
                <a:solidFill>
                  <a:schemeClr val="tx1">
                    <a:lumMod val="65000"/>
                    <a:lumOff val="35000"/>
                  </a:schemeClr>
                </a:solidFill>
                <a:latin typeface="Calibri" panose="020F0502020204030204" pitchFamily="34" charset="0"/>
                <a:cs typeface="Calibri" panose="020F0502020204030204" pitchFamily="34" charset="0"/>
              </a:defRPr>
            </a:lvl2pPr>
            <a:lvl3pPr>
              <a:defRPr sz="1050">
                <a:solidFill>
                  <a:schemeClr val="tx1">
                    <a:lumMod val="65000"/>
                    <a:lumOff val="35000"/>
                  </a:schemeClr>
                </a:solidFill>
                <a:latin typeface="Calibri" panose="020F0502020204030204" pitchFamily="34" charset="0"/>
                <a:cs typeface="Calibri" panose="020F0502020204030204" pitchFamily="34" charset="0"/>
              </a:defRPr>
            </a:lvl3pPr>
            <a:lvl4pPr>
              <a:defRPr sz="900">
                <a:solidFill>
                  <a:schemeClr val="tx1">
                    <a:lumMod val="65000"/>
                    <a:lumOff val="35000"/>
                  </a:schemeClr>
                </a:solidFill>
                <a:latin typeface="Calibri" panose="020F0502020204030204" pitchFamily="34" charset="0"/>
                <a:cs typeface="Calibri" panose="020F0502020204030204" pitchFamily="34" charset="0"/>
              </a:defRPr>
            </a:lvl4pPr>
            <a:lvl5pPr>
              <a:defRPr sz="900">
                <a:solidFill>
                  <a:schemeClr val="tx1">
                    <a:lumMod val="65000"/>
                    <a:lumOff val="35000"/>
                  </a:schemeClr>
                </a:solidFill>
                <a:latin typeface="Calibri" panose="020F0502020204030204" pitchFamily="34" charset="0"/>
                <a:cs typeface="Calibri" panose="020F0502020204030204" pitchFamily="34" charset="0"/>
              </a:defRPr>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705088" y="1199169"/>
            <a:ext cx="3297256" cy="3150184"/>
          </a:xfrm>
        </p:spPr>
        <p:txBody>
          <a:bodyPr>
            <a:normAutofit/>
          </a:bodyPr>
          <a:lstStyle>
            <a:lvl1pPr>
              <a:defRPr sz="1350">
                <a:solidFill>
                  <a:schemeClr val="tx1">
                    <a:lumMod val="65000"/>
                    <a:lumOff val="35000"/>
                  </a:schemeClr>
                </a:solidFill>
                <a:latin typeface="Calibri" panose="020F0502020204030204" pitchFamily="34" charset="0"/>
                <a:cs typeface="Calibri" panose="020F0502020204030204" pitchFamily="34" charset="0"/>
              </a:defRPr>
            </a:lvl1pPr>
            <a:lvl2pPr>
              <a:defRPr sz="1200">
                <a:solidFill>
                  <a:schemeClr val="tx1">
                    <a:lumMod val="65000"/>
                    <a:lumOff val="35000"/>
                  </a:schemeClr>
                </a:solidFill>
                <a:latin typeface="Calibri" panose="020F0502020204030204" pitchFamily="34" charset="0"/>
                <a:cs typeface="Calibri" panose="020F0502020204030204" pitchFamily="34" charset="0"/>
              </a:defRPr>
            </a:lvl2pPr>
            <a:lvl3pPr>
              <a:defRPr sz="1050">
                <a:solidFill>
                  <a:schemeClr val="tx1">
                    <a:lumMod val="65000"/>
                    <a:lumOff val="35000"/>
                  </a:schemeClr>
                </a:solidFill>
                <a:latin typeface="Calibri" panose="020F0502020204030204" pitchFamily="34" charset="0"/>
                <a:cs typeface="Calibri" panose="020F0502020204030204" pitchFamily="34" charset="0"/>
              </a:defRPr>
            </a:lvl3pPr>
            <a:lvl4pPr>
              <a:defRPr sz="900">
                <a:solidFill>
                  <a:schemeClr val="tx1">
                    <a:lumMod val="65000"/>
                    <a:lumOff val="35000"/>
                  </a:schemeClr>
                </a:solidFill>
                <a:latin typeface="Calibri" panose="020F0502020204030204" pitchFamily="34" charset="0"/>
                <a:cs typeface="Calibri" panose="020F0502020204030204" pitchFamily="34" charset="0"/>
              </a:defRPr>
            </a:lvl4pPr>
            <a:lvl5pPr>
              <a:defRPr sz="900">
                <a:solidFill>
                  <a:schemeClr val="tx1">
                    <a:lumMod val="65000"/>
                    <a:lumOff val="35000"/>
                  </a:schemeClr>
                </a:solidFill>
                <a:latin typeface="Calibri" panose="020F0502020204030204" pitchFamily="34" charset="0"/>
                <a:cs typeface="Calibri" panose="020F0502020204030204" pitchFamily="34" charset="0"/>
              </a:defRPr>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a16="http://schemas.microsoft.com/office/drawing/2014/main" id="{95FE8E80-A07B-124F-8B4E-82E6530FB6C5}"/>
              </a:ext>
            </a:extLst>
          </p:cNvPr>
          <p:cNvSpPr>
            <a:spLocks noGrp="1"/>
          </p:cNvSpPr>
          <p:nvPr>
            <p:ph type="title" hasCustomPrompt="1"/>
          </p:nvPr>
        </p:nvSpPr>
        <p:spPr>
          <a:xfrm>
            <a:off x="291702" y="253814"/>
            <a:ext cx="7245688" cy="739168"/>
          </a:xfrm>
          <a:prstGeom prst="rect">
            <a:avLst/>
          </a:prstGeom>
        </p:spPr>
        <p:txBody>
          <a:bodyPr/>
          <a:lstStyle>
            <a:lvl1pPr>
              <a:defRPr spc="225"/>
            </a:lvl1pPr>
          </a:lstStyle>
          <a:p>
            <a:r>
              <a:rPr lang="en-US" dirty="0"/>
              <a:t>SLIDE TITLE GOES HERE</a:t>
            </a:r>
          </a:p>
        </p:txBody>
      </p:sp>
    </p:spTree>
    <p:extLst>
      <p:ext uri="{BB962C8B-B14F-4D97-AF65-F5344CB8AC3E}">
        <p14:creationId xmlns:p14="http://schemas.microsoft.com/office/powerpoint/2010/main" val="131819682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291702" y="1193796"/>
            <a:ext cx="3297254"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COLUMN TITLE</a:t>
            </a:r>
          </a:p>
        </p:txBody>
      </p:sp>
      <p:sp>
        <p:nvSpPr>
          <p:cNvPr id="4" name="Content Placeholder 3"/>
          <p:cNvSpPr>
            <a:spLocks noGrp="1"/>
          </p:cNvSpPr>
          <p:nvPr>
            <p:ph sz="half" idx="2"/>
          </p:nvPr>
        </p:nvSpPr>
        <p:spPr>
          <a:xfrm>
            <a:off x="291702" y="1650996"/>
            <a:ext cx="3297254" cy="2806304"/>
          </a:xfrm>
        </p:spPr>
        <p:txBody>
          <a:bodyPr>
            <a:normAutofit/>
          </a:bodyPr>
          <a:lstStyle>
            <a:lvl1pPr>
              <a:defRPr sz="1350">
                <a:solidFill>
                  <a:schemeClr val="tx1">
                    <a:lumMod val="65000"/>
                    <a:lumOff val="35000"/>
                  </a:schemeClr>
                </a:solidFill>
                <a:latin typeface="Calibri" panose="020F0502020204030204" pitchFamily="34" charset="0"/>
                <a:cs typeface="Calibri" panose="020F0502020204030204" pitchFamily="34" charset="0"/>
              </a:defRPr>
            </a:lvl1pPr>
            <a:lvl2pPr>
              <a:defRPr sz="1200">
                <a:solidFill>
                  <a:schemeClr val="tx1">
                    <a:lumMod val="65000"/>
                    <a:lumOff val="35000"/>
                  </a:schemeClr>
                </a:solidFill>
                <a:latin typeface="Calibri" panose="020F0502020204030204" pitchFamily="34" charset="0"/>
                <a:cs typeface="Calibri" panose="020F0502020204030204" pitchFamily="34" charset="0"/>
              </a:defRPr>
            </a:lvl2pPr>
            <a:lvl3pPr>
              <a:defRPr sz="1050">
                <a:solidFill>
                  <a:schemeClr val="tx1">
                    <a:lumMod val="65000"/>
                    <a:lumOff val="35000"/>
                  </a:schemeClr>
                </a:solidFill>
                <a:latin typeface="Calibri" panose="020F0502020204030204" pitchFamily="34" charset="0"/>
                <a:cs typeface="Calibri" panose="020F0502020204030204" pitchFamily="34" charset="0"/>
              </a:defRPr>
            </a:lvl3pPr>
            <a:lvl4pPr>
              <a:defRPr sz="900">
                <a:solidFill>
                  <a:schemeClr val="tx1">
                    <a:lumMod val="65000"/>
                    <a:lumOff val="35000"/>
                  </a:schemeClr>
                </a:solidFill>
                <a:latin typeface="Calibri" panose="020F0502020204030204" pitchFamily="34" charset="0"/>
                <a:cs typeface="Calibri" panose="020F0502020204030204" pitchFamily="34" charset="0"/>
              </a:defRPr>
            </a:lvl4pPr>
            <a:lvl5pPr>
              <a:defRPr sz="900">
                <a:solidFill>
                  <a:schemeClr val="tx1">
                    <a:lumMod val="65000"/>
                    <a:lumOff val="35000"/>
                  </a:schemeClr>
                </a:solidFill>
                <a:latin typeface="Calibri" panose="020F0502020204030204" pitchFamily="34" charset="0"/>
                <a:cs typeface="Calibri" panose="020F0502020204030204" pitchFamily="34" charset="0"/>
              </a:defRPr>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hasCustomPrompt="1"/>
          </p:nvPr>
        </p:nvSpPr>
        <p:spPr>
          <a:xfrm>
            <a:off x="3705090" y="1193796"/>
            <a:ext cx="3297254" cy="432197"/>
          </a:xfrm>
        </p:spPr>
        <p:txBody>
          <a:bodyPr anchor="b">
            <a:noAutofit/>
          </a:bodyPr>
          <a:lstStyle>
            <a:lvl1pPr marL="0" indent="0">
              <a:buNone/>
              <a:defRPr sz="1800" b="0">
                <a:solidFill>
                  <a:schemeClr val="tx1">
                    <a:lumMod val="65000"/>
                    <a:lumOff val="3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COLUMN TITLE</a:t>
            </a:r>
          </a:p>
        </p:txBody>
      </p:sp>
      <p:sp>
        <p:nvSpPr>
          <p:cNvPr id="6" name="Content Placeholder 5"/>
          <p:cNvSpPr>
            <a:spLocks noGrp="1"/>
          </p:cNvSpPr>
          <p:nvPr>
            <p:ph sz="quarter" idx="4"/>
          </p:nvPr>
        </p:nvSpPr>
        <p:spPr>
          <a:xfrm>
            <a:off x="3705090" y="1650996"/>
            <a:ext cx="3297254" cy="2806304"/>
          </a:xfrm>
        </p:spPr>
        <p:txBody>
          <a:bodyPr>
            <a:normAutofit/>
          </a:bodyPr>
          <a:lstStyle>
            <a:lvl1pPr>
              <a:defRPr sz="1350">
                <a:solidFill>
                  <a:schemeClr val="tx1">
                    <a:lumMod val="65000"/>
                    <a:lumOff val="35000"/>
                  </a:schemeClr>
                </a:solidFill>
                <a:latin typeface="Calibri" panose="020F0502020204030204" pitchFamily="34" charset="0"/>
                <a:cs typeface="Calibri" panose="020F0502020204030204" pitchFamily="34" charset="0"/>
              </a:defRPr>
            </a:lvl1pPr>
            <a:lvl2pPr>
              <a:defRPr sz="1200">
                <a:solidFill>
                  <a:schemeClr val="tx1">
                    <a:lumMod val="65000"/>
                    <a:lumOff val="35000"/>
                  </a:schemeClr>
                </a:solidFill>
                <a:latin typeface="Calibri" panose="020F0502020204030204" pitchFamily="34" charset="0"/>
                <a:cs typeface="Calibri" panose="020F0502020204030204" pitchFamily="34" charset="0"/>
              </a:defRPr>
            </a:lvl2pPr>
            <a:lvl3pPr>
              <a:defRPr sz="1050">
                <a:solidFill>
                  <a:schemeClr val="tx1">
                    <a:lumMod val="65000"/>
                    <a:lumOff val="35000"/>
                  </a:schemeClr>
                </a:solidFill>
                <a:latin typeface="Calibri" panose="020F0502020204030204" pitchFamily="34" charset="0"/>
                <a:cs typeface="Calibri" panose="020F0502020204030204" pitchFamily="34" charset="0"/>
              </a:defRPr>
            </a:lvl3pPr>
            <a:lvl4pPr>
              <a:defRPr sz="900">
                <a:solidFill>
                  <a:schemeClr val="tx1">
                    <a:lumMod val="65000"/>
                    <a:lumOff val="35000"/>
                  </a:schemeClr>
                </a:solidFill>
                <a:latin typeface="Calibri" panose="020F0502020204030204" pitchFamily="34" charset="0"/>
                <a:cs typeface="Calibri" panose="020F0502020204030204" pitchFamily="34" charset="0"/>
              </a:defRPr>
            </a:lvl4pPr>
            <a:lvl5pPr>
              <a:defRPr sz="900">
                <a:solidFill>
                  <a:schemeClr val="tx1">
                    <a:lumMod val="65000"/>
                    <a:lumOff val="35000"/>
                  </a:schemeClr>
                </a:solidFill>
                <a:latin typeface="Calibri" panose="020F0502020204030204" pitchFamily="34" charset="0"/>
                <a:cs typeface="Calibri" panose="020F0502020204030204" pitchFamily="34" charset="0"/>
              </a:defRPr>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a:extLst>
              <a:ext uri="{FF2B5EF4-FFF2-40B4-BE49-F238E27FC236}">
                <a16:creationId xmlns:a16="http://schemas.microsoft.com/office/drawing/2014/main" id="{C2995212-60D7-124F-84AF-E046C34359A1}"/>
              </a:ext>
            </a:extLst>
          </p:cNvPr>
          <p:cNvSpPr>
            <a:spLocks noGrp="1"/>
          </p:cNvSpPr>
          <p:nvPr>
            <p:ph type="title" hasCustomPrompt="1"/>
          </p:nvPr>
        </p:nvSpPr>
        <p:spPr>
          <a:xfrm>
            <a:off x="291702" y="253814"/>
            <a:ext cx="7245688" cy="739168"/>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344893476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9E1E285-0B80-5340-9ABB-2C68583FF347}"/>
              </a:ext>
            </a:extLst>
          </p:cNvPr>
          <p:cNvSpPr>
            <a:spLocks noGrp="1"/>
          </p:cNvSpPr>
          <p:nvPr>
            <p:ph type="title" hasCustomPrompt="1"/>
          </p:nvPr>
        </p:nvSpPr>
        <p:spPr>
          <a:xfrm>
            <a:off x="291702" y="253814"/>
            <a:ext cx="7245688" cy="739168"/>
          </a:xfrm>
          <a:prstGeom prst="rect">
            <a:avLst/>
          </a:prstGeom>
        </p:spPr>
        <p:txBody>
          <a:bodyPr/>
          <a:lstStyle>
            <a:lvl1pPr>
              <a:defRPr/>
            </a:lvl1pPr>
          </a:lstStyle>
          <a:p>
            <a:r>
              <a:rPr lang="en-US" dirty="0"/>
              <a:t>SLIDE TITLE GOES HERE</a:t>
            </a:r>
          </a:p>
        </p:txBody>
      </p:sp>
    </p:spTree>
    <p:extLst>
      <p:ext uri="{BB962C8B-B14F-4D97-AF65-F5344CB8AC3E}">
        <p14:creationId xmlns:p14="http://schemas.microsoft.com/office/powerpoint/2010/main" val="317674053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ul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FB98250-ACD1-DE4E-85CA-777ABF4856B1}"/>
              </a:ext>
            </a:extLst>
          </p:cNvPr>
          <p:cNvPicPr>
            <a:picLocks noChangeAspect="1"/>
          </p:cNvPicPr>
          <p:nvPr/>
        </p:nvPicPr>
        <p:blipFill>
          <a:blip r:embed="rId2" cstate="screen">
            <a:alphaModFix/>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7" name="Rectangle 16">
            <a:extLst>
              <a:ext uri="{FF2B5EF4-FFF2-40B4-BE49-F238E27FC236}">
                <a16:creationId xmlns:a16="http://schemas.microsoft.com/office/drawing/2014/main" id="{B8A91DCF-34C5-524F-89F9-D8A7D493EE35}"/>
              </a:ext>
            </a:extLst>
          </p:cNvPr>
          <p:cNvSpPr/>
          <p:nvPr/>
        </p:nvSpPr>
        <p:spPr>
          <a:xfrm>
            <a:off x="1" y="0"/>
            <a:ext cx="9143999" cy="51435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accent4"/>
              </a:solidFill>
            </a:endParaRPr>
          </a:p>
        </p:txBody>
      </p:sp>
      <p:sp>
        <p:nvSpPr>
          <p:cNvPr id="8" name="Text Placeholder 7">
            <a:extLst>
              <a:ext uri="{FF2B5EF4-FFF2-40B4-BE49-F238E27FC236}">
                <a16:creationId xmlns:a16="http://schemas.microsoft.com/office/drawing/2014/main" id="{96480ECF-DB9F-8D4C-8BFC-CA6818AE3637}"/>
              </a:ext>
            </a:extLst>
          </p:cNvPr>
          <p:cNvSpPr>
            <a:spLocks noGrp="1"/>
          </p:cNvSpPr>
          <p:nvPr>
            <p:ph type="body" sz="quarter" idx="12"/>
          </p:nvPr>
        </p:nvSpPr>
        <p:spPr>
          <a:xfrm>
            <a:off x="692944" y="3043238"/>
            <a:ext cx="5650706" cy="821531"/>
          </a:xfrm>
        </p:spPr>
        <p:txBody>
          <a:bodyPr/>
          <a:lstStyle>
            <a:lvl1pPr marL="0" indent="0">
              <a:buNone/>
              <a:defRPr>
                <a:solidFill>
                  <a:schemeClr val="bg1"/>
                </a:solidFill>
              </a:defRPr>
            </a:lvl1pPr>
          </a:lstStyle>
          <a:p>
            <a:pPr lvl="0"/>
            <a:r>
              <a:rPr lang="en-US"/>
              <a:t>Edit Master text styles</a:t>
            </a:r>
          </a:p>
        </p:txBody>
      </p:sp>
      <p:sp>
        <p:nvSpPr>
          <p:cNvPr id="9" name="Title 1">
            <a:extLst>
              <a:ext uri="{FF2B5EF4-FFF2-40B4-BE49-F238E27FC236}">
                <a16:creationId xmlns:a16="http://schemas.microsoft.com/office/drawing/2014/main" id="{727332C8-FE29-2A4E-A971-D3E4D2F72B70}"/>
              </a:ext>
            </a:extLst>
          </p:cNvPr>
          <p:cNvSpPr>
            <a:spLocks noGrp="1"/>
          </p:cNvSpPr>
          <p:nvPr>
            <p:ph type="title"/>
          </p:nvPr>
        </p:nvSpPr>
        <p:spPr>
          <a:xfrm>
            <a:off x="692944" y="1482539"/>
            <a:ext cx="5650706" cy="1382105"/>
          </a:xfrm>
          <a:prstGeom prst="rect">
            <a:avLst/>
          </a:prstGeom>
        </p:spPr>
        <p:txBody>
          <a:bodyPr/>
          <a:lstStyle>
            <a:lvl1pPr>
              <a:defRPr sz="4500" spc="0">
                <a:solidFill>
                  <a:schemeClr val="bg1"/>
                </a:solidFill>
              </a:defRPr>
            </a:lvl1pPr>
          </a:lstStyle>
          <a:p>
            <a:r>
              <a:rPr lang="en-US"/>
              <a:t>Click to edit Master title style</a:t>
            </a:r>
            <a:endParaRPr lang="en-US" dirty="0"/>
          </a:p>
        </p:txBody>
      </p:sp>
      <p:pic>
        <p:nvPicPr>
          <p:cNvPr id="18" name="Picture 17">
            <a:extLst>
              <a:ext uri="{FF2B5EF4-FFF2-40B4-BE49-F238E27FC236}">
                <a16:creationId xmlns:a16="http://schemas.microsoft.com/office/drawing/2014/main" id="{CEB540FE-A883-F741-BDFA-057D19B49BA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592667" y="4507570"/>
            <a:ext cx="312245" cy="394565"/>
          </a:xfrm>
          <a:prstGeom prst="rect">
            <a:avLst/>
          </a:prstGeom>
        </p:spPr>
      </p:pic>
      <p:sp>
        <p:nvSpPr>
          <p:cNvPr id="16" name="Rectangle 15">
            <a:extLst>
              <a:ext uri="{FF2B5EF4-FFF2-40B4-BE49-F238E27FC236}">
                <a16:creationId xmlns:a16="http://schemas.microsoft.com/office/drawing/2014/main" id="{BC60F2C8-36F6-4049-9F37-A002CD794776}"/>
              </a:ext>
            </a:extLst>
          </p:cNvPr>
          <p:cNvSpPr/>
          <p:nvPr/>
        </p:nvSpPr>
        <p:spPr>
          <a:xfrm>
            <a:off x="0" y="0"/>
            <a:ext cx="81643" cy="51435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4751904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artial Photo">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FB98250-ACD1-DE4E-85CA-777ABF4856B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a:off x="1" y="0"/>
            <a:ext cx="3788228" cy="5143500"/>
          </a:xfrm>
          <a:prstGeom prst="rect">
            <a:avLst/>
          </a:prstGeom>
        </p:spPr>
      </p:pic>
      <p:sp>
        <p:nvSpPr>
          <p:cNvPr id="17" name="Rectangle 16">
            <a:extLst>
              <a:ext uri="{FF2B5EF4-FFF2-40B4-BE49-F238E27FC236}">
                <a16:creationId xmlns:a16="http://schemas.microsoft.com/office/drawing/2014/main" id="{B8A91DCF-34C5-524F-89F9-D8A7D493EE35}"/>
              </a:ext>
            </a:extLst>
          </p:cNvPr>
          <p:cNvSpPr/>
          <p:nvPr/>
        </p:nvSpPr>
        <p:spPr>
          <a:xfrm>
            <a:off x="1" y="0"/>
            <a:ext cx="3788228" cy="5143500"/>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accent4"/>
              </a:solidFill>
            </a:endParaRPr>
          </a:p>
        </p:txBody>
      </p:sp>
      <p:sp>
        <p:nvSpPr>
          <p:cNvPr id="9" name="Title 1">
            <a:extLst>
              <a:ext uri="{FF2B5EF4-FFF2-40B4-BE49-F238E27FC236}">
                <a16:creationId xmlns:a16="http://schemas.microsoft.com/office/drawing/2014/main" id="{727332C8-FE29-2A4E-A971-D3E4D2F72B70}"/>
              </a:ext>
            </a:extLst>
          </p:cNvPr>
          <p:cNvSpPr>
            <a:spLocks noGrp="1"/>
          </p:cNvSpPr>
          <p:nvPr>
            <p:ph type="title"/>
          </p:nvPr>
        </p:nvSpPr>
        <p:spPr>
          <a:xfrm>
            <a:off x="433607" y="1335582"/>
            <a:ext cx="2864766" cy="2322019"/>
          </a:xfrm>
          <a:prstGeom prst="rect">
            <a:avLst/>
          </a:prstGeom>
        </p:spPr>
        <p:txBody>
          <a:bodyPr/>
          <a:lstStyle>
            <a:lvl1pPr>
              <a:defRPr sz="4500" spc="0">
                <a:solidFill>
                  <a:schemeClr val="bg1"/>
                </a:solidFill>
              </a:defRPr>
            </a:lvl1pPr>
          </a:lstStyle>
          <a:p>
            <a:r>
              <a:rPr lang="en-US"/>
              <a:t>Click to edit Master title style</a:t>
            </a:r>
            <a:endParaRPr lang="en-US" dirty="0"/>
          </a:p>
        </p:txBody>
      </p:sp>
      <p:pic>
        <p:nvPicPr>
          <p:cNvPr id="18" name="Picture 17">
            <a:extLst>
              <a:ext uri="{FF2B5EF4-FFF2-40B4-BE49-F238E27FC236}">
                <a16:creationId xmlns:a16="http://schemas.microsoft.com/office/drawing/2014/main" id="{CEB540FE-A883-F741-BDFA-057D19B49BA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592667" y="4507570"/>
            <a:ext cx="312245" cy="394565"/>
          </a:xfrm>
          <a:prstGeom prst="rect">
            <a:avLst/>
          </a:prstGeom>
        </p:spPr>
      </p:pic>
      <p:sp>
        <p:nvSpPr>
          <p:cNvPr id="16" name="Rectangle 15">
            <a:extLst>
              <a:ext uri="{FF2B5EF4-FFF2-40B4-BE49-F238E27FC236}">
                <a16:creationId xmlns:a16="http://schemas.microsoft.com/office/drawing/2014/main" id="{BC60F2C8-36F6-4049-9F37-A002CD794776}"/>
              </a:ext>
            </a:extLst>
          </p:cNvPr>
          <p:cNvSpPr/>
          <p:nvPr/>
        </p:nvSpPr>
        <p:spPr>
          <a:xfrm>
            <a:off x="0" y="0"/>
            <a:ext cx="81643" cy="51435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10" name="Text Placeholder 7">
            <a:extLst>
              <a:ext uri="{FF2B5EF4-FFF2-40B4-BE49-F238E27FC236}">
                <a16:creationId xmlns:a16="http://schemas.microsoft.com/office/drawing/2014/main" id="{4BEEFB20-F346-D34C-AE92-D02D17441B1C}"/>
              </a:ext>
            </a:extLst>
          </p:cNvPr>
          <p:cNvSpPr>
            <a:spLocks noGrp="1"/>
          </p:cNvSpPr>
          <p:nvPr>
            <p:ph type="body" sz="quarter" idx="12"/>
          </p:nvPr>
        </p:nvSpPr>
        <p:spPr>
          <a:xfrm>
            <a:off x="4140192" y="1335582"/>
            <a:ext cx="2481044" cy="2322019"/>
          </a:xfrm>
        </p:spPr>
        <p:txBody>
          <a:bodyPr/>
          <a:lstStyle>
            <a:lvl1pPr marL="0" indent="0">
              <a:buNone/>
              <a:defRPr>
                <a:solidFill>
                  <a:schemeClr val="tx1">
                    <a:lumMod val="65000"/>
                    <a:lumOff val="35000"/>
                  </a:schemeClr>
                </a:solidFill>
                <a:latin typeface="Calibri" panose="020F0502020204030204" pitchFamily="34" charset="0"/>
                <a:cs typeface="Calibri" panose="020F0502020204030204" pitchFamily="34" charset="0"/>
              </a:defRPr>
            </a:lvl1pPr>
            <a:lvl2pPr>
              <a:defRPr>
                <a:solidFill>
                  <a:schemeClr val="tx1">
                    <a:lumMod val="65000"/>
                    <a:lumOff val="35000"/>
                  </a:schemeClr>
                </a:solidFill>
              </a:defRPr>
            </a:lvl2pPr>
            <a:lvl3pPr>
              <a:defRPr>
                <a:solidFill>
                  <a:schemeClr val="tx1">
                    <a:lumMod val="65000"/>
                    <a:lumOff val="35000"/>
                  </a:schemeClr>
                </a:solidFill>
              </a:defRPr>
            </a:lvl3pPr>
            <a:lvl4pPr>
              <a:defRPr>
                <a:solidFill>
                  <a:schemeClr val="tx1">
                    <a:lumMod val="65000"/>
                    <a:lumOff val="35000"/>
                  </a:schemeClr>
                </a:solidFill>
              </a:defRPr>
            </a:lvl4pPr>
            <a:lvl5pPr>
              <a:defRPr>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7812404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2801" y="907256"/>
            <a:ext cx="2550798" cy="1085850"/>
          </a:xfrm>
          <a:prstGeom prst="rect">
            <a:avLst/>
          </a:prstGeom>
        </p:spPr>
        <p:txBody>
          <a:bodyPr anchor="b"/>
          <a:lstStyle>
            <a:lvl1pPr algn="l">
              <a:defRPr sz="1800" b="0" spc="0">
                <a:solidFill>
                  <a:schemeClr val="tx1">
                    <a:lumMod val="65000"/>
                    <a:lumOff val="35000"/>
                  </a:schemeClr>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572802" y="2168367"/>
            <a:ext cx="2550797" cy="2171699"/>
          </a:xfrm>
        </p:spPr>
        <p:txBody>
          <a:bodyPr>
            <a:normAutofit/>
          </a:bodyPr>
          <a:lstStyle>
            <a:lvl1pPr marL="0" indent="0">
              <a:buNone/>
              <a:defRPr sz="1200">
                <a:solidFill>
                  <a:schemeClr val="tx1">
                    <a:lumMod val="65000"/>
                    <a:lumOff val="35000"/>
                  </a:schemeClr>
                </a:solidFill>
                <a:latin typeface="Calibri" panose="020F0502020204030204" pitchFamily="34" charset="0"/>
                <a:cs typeface="Calibri" panose="020F0502020204030204" pitchFamily="34" charset="0"/>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8" name="Straight Connector 7">
            <a:extLst>
              <a:ext uri="{FF2B5EF4-FFF2-40B4-BE49-F238E27FC236}">
                <a16:creationId xmlns:a16="http://schemas.microsoft.com/office/drawing/2014/main" id="{17CBE4C0-C38D-A94F-B0EA-B36306C08151}"/>
              </a:ext>
            </a:extLst>
          </p:cNvPr>
          <p:cNvCxnSpPr>
            <a:cxnSpLocks/>
          </p:cNvCxnSpPr>
          <p:nvPr/>
        </p:nvCxnSpPr>
        <p:spPr>
          <a:xfrm>
            <a:off x="3328988" y="815626"/>
            <a:ext cx="0" cy="3631597"/>
          </a:xfrm>
          <a:prstGeom prst="line">
            <a:avLst/>
          </a:prstGeom>
          <a:ln w="19050" cap="sq">
            <a:solidFill>
              <a:schemeClr val="bg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Picture Placeholder 2">
            <a:extLst>
              <a:ext uri="{FF2B5EF4-FFF2-40B4-BE49-F238E27FC236}">
                <a16:creationId xmlns:a16="http://schemas.microsoft.com/office/drawing/2014/main" id="{C9C3E5EE-E7CA-F846-9999-2A39DDEC2215}"/>
              </a:ext>
            </a:extLst>
          </p:cNvPr>
          <p:cNvSpPr>
            <a:spLocks noGrp="1" noChangeAspect="1"/>
          </p:cNvSpPr>
          <p:nvPr>
            <p:ph type="pic" idx="1"/>
          </p:nvPr>
        </p:nvSpPr>
        <p:spPr>
          <a:xfrm>
            <a:off x="3534376" y="907256"/>
            <a:ext cx="4573780" cy="3432810"/>
          </a:xfrm>
          <a:prstGeom prst="roundRect">
            <a:avLst>
              <a:gd name="adj" fmla="val 1858"/>
            </a:avLst>
          </a:prstGeom>
          <a:solidFill>
            <a:schemeClr val="tx2">
              <a:alpha val="25000"/>
            </a:schemeClr>
          </a:solidFill>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Tree>
    <p:extLst>
      <p:ext uri="{BB962C8B-B14F-4D97-AF65-F5344CB8AC3E}">
        <p14:creationId xmlns:p14="http://schemas.microsoft.com/office/powerpoint/2010/main" val="83451789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0" cstate="screen">
            <a:extLst>
              <a:ext uri="{28A0092B-C50C-407E-A947-70E740481C1C}">
                <a14:useLocalDpi xmlns:a14="http://schemas.microsoft.com/office/drawing/2010/main"/>
              </a:ext>
            </a:extLst>
          </a:blip>
          <a:srcRect b="23320"/>
          <a:stretch/>
        </p:blipFill>
        <p:spPr>
          <a:xfrm>
            <a:off x="6454408" y="4572000"/>
            <a:ext cx="745301" cy="571500"/>
          </a:xfrm>
          <a:prstGeom prst="rect">
            <a:avLst/>
          </a:prstGeom>
        </p:spPr>
      </p:pic>
      <p:sp>
        <p:nvSpPr>
          <p:cNvPr id="14" name="Rectangle 13"/>
          <p:cNvSpPr/>
          <p:nvPr/>
        </p:nvSpPr>
        <p:spPr>
          <a:xfrm>
            <a:off x="0" y="0"/>
            <a:ext cx="81643" cy="514350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5" name="Picture 14">
            <a:extLst>
              <a:ext uri="{FF2B5EF4-FFF2-40B4-BE49-F238E27FC236}">
                <a16:creationId xmlns:a16="http://schemas.microsoft.com/office/drawing/2014/main" id="{601D9D96-DEE1-8844-9F8C-58215BC7B638}"/>
              </a:ext>
            </a:extLst>
          </p:cNvPr>
          <p:cNvPicPr>
            <a:picLocks noChangeAspect="1"/>
          </p:cNvPicPr>
          <p:nvPr/>
        </p:nvPicPr>
        <p:blipFill>
          <a:blip r:embed="rId21" cstate="screen">
            <a:alphaModFix amt="35000"/>
            <a:extLst>
              <a:ext uri="{28A0092B-C50C-407E-A947-70E740481C1C}">
                <a14:useLocalDpi xmlns:a14="http://schemas.microsoft.com/office/drawing/2010/main"/>
              </a:ext>
            </a:extLst>
          </a:blip>
          <a:stretch>
            <a:fillRect/>
          </a:stretch>
        </p:blipFill>
        <p:spPr>
          <a:xfrm>
            <a:off x="8457945" y="4396465"/>
            <a:ext cx="355352" cy="449036"/>
          </a:xfrm>
          <a:prstGeom prst="rect">
            <a:avLst/>
          </a:prstGeom>
        </p:spPr>
      </p:pic>
      <p:pic>
        <p:nvPicPr>
          <p:cNvPr id="20" name="Picture 19">
            <a:extLst>
              <a:ext uri="{FF2B5EF4-FFF2-40B4-BE49-F238E27FC236}">
                <a16:creationId xmlns:a16="http://schemas.microsoft.com/office/drawing/2014/main" id="{8B1765DB-960E-2949-A07C-FE0529BC9EEE}"/>
              </a:ext>
            </a:extLst>
          </p:cNvPr>
          <p:cNvPicPr>
            <a:picLocks noChangeAspect="1"/>
          </p:cNvPicPr>
          <p:nvPr/>
        </p:nvPicPr>
        <p:blipFill>
          <a:blip r:embed="rId22">
            <a:alphaModFix amt="15000"/>
          </a:blip>
          <a:stretch>
            <a:fillRect/>
          </a:stretch>
        </p:blipFill>
        <p:spPr>
          <a:xfrm>
            <a:off x="7160754" y="185334"/>
            <a:ext cx="1805368" cy="4770388"/>
          </a:xfrm>
          <a:prstGeom prst="rect">
            <a:avLst/>
          </a:prstGeom>
        </p:spPr>
      </p:pic>
    </p:spTree>
    <p:extLst>
      <p:ext uri="{BB962C8B-B14F-4D97-AF65-F5344CB8AC3E}">
        <p14:creationId xmlns:p14="http://schemas.microsoft.com/office/powerpoint/2010/main" val="11915627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l" defTabSz="342900" rtl="0" eaLnBrk="1" latinLnBrk="0" hangingPunct="1">
        <a:spcBef>
          <a:spcPct val="0"/>
        </a:spcBef>
        <a:buNone/>
        <a:defRPr sz="3150" b="0" i="0" kern="1200" spc="225">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lumMod val="65000"/>
              <a:lumOff val="35000"/>
            </a:schemeClr>
          </a:solidFill>
          <a:latin typeface="Calibri" panose="020F0502020204030204" pitchFamily="34" charset="0"/>
          <a:ea typeface="+mj-ea"/>
          <a:cs typeface="Calibri" panose="020F0502020204030204" pitchFamily="34" charset="0"/>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lumMod val="65000"/>
              <a:lumOff val="35000"/>
            </a:schemeClr>
          </a:solidFill>
          <a:latin typeface="Calibri" panose="020F0502020204030204" pitchFamily="34" charset="0"/>
          <a:ea typeface="+mj-ea"/>
          <a:cs typeface="Calibri" panose="020F0502020204030204" pitchFamily="34" charset="0"/>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lumMod val="65000"/>
              <a:lumOff val="35000"/>
            </a:schemeClr>
          </a:solidFill>
          <a:latin typeface="Calibri" panose="020F0502020204030204" pitchFamily="34" charset="0"/>
          <a:ea typeface="+mj-ea"/>
          <a:cs typeface="Calibri" panose="020F0502020204030204" pitchFamily="34" charset="0"/>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lumMod val="65000"/>
              <a:lumOff val="35000"/>
            </a:schemeClr>
          </a:solidFill>
          <a:latin typeface="Calibri" panose="020F0502020204030204" pitchFamily="34" charset="0"/>
          <a:ea typeface="+mj-ea"/>
          <a:cs typeface="Calibri" panose="020F0502020204030204" pitchFamily="34" charset="0"/>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lumMod val="65000"/>
              <a:lumOff val="35000"/>
            </a:schemeClr>
          </a:solidFill>
          <a:latin typeface="Calibri" panose="020F0502020204030204" pitchFamily="34" charset="0"/>
          <a:ea typeface="+mj-ea"/>
          <a:cs typeface="Calibri" panose="020F0502020204030204" pitchFamily="34" charset="0"/>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6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6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p:nvPr>
        </p:nvSpPr>
        <p:spPr>
          <a:xfrm>
            <a:off x="2449003" y="1790700"/>
            <a:ext cx="5740840" cy="1588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1250"/>
              <a:buFont typeface="Proxima Nova"/>
              <a:buNone/>
            </a:pPr>
            <a:r>
              <a:rPr lang="en" sz="5000" b="0" i="0" u="none" strike="noStrike" cap="none" dirty="0">
                <a:solidFill>
                  <a:schemeClr val="dk1"/>
                </a:solidFill>
                <a:latin typeface="Proxima Nova"/>
                <a:ea typeface="Proxima Nova"/>
                <a:cs typeface="Proxima Nova"/>
                <a:sym typeface="Proxima Nova"/>
              </a:rPr>
              <a:t>INTRODUCTION</a:t>
            </a:r>
            <a:endParaRPr dirty="0"/>
          </a:p>
          <a:p>
            <a:pPr marL="0" marR="0" lvl="0" indent="0" algn="l" rtl="0">
              <a:lnSpc>
                <a:spcPct val="100000"/>
              </a:lnSpc>
              <a:spcBef>
                <a:spcPts val="0"/>
              </a:spcBef>
              <a:spcAft>
                <a:spcPts val="0"/>
              </a:spcAft>
              <a:buClr>
                <a:schemeClr val="dk1"/>
              </a:buClr>
              <a:buSzPts val="1250"/>
              <a:buFont typeface="Proxima Nova"/>
              <a:buNone/>
            </a:pPr>
            <a:r>
              <a:rPr lang="en" sz="5000" b="0" i="0" u="none" strike="noStrike" cap="none" dirty="0">
                <a:solidFill>
                  <a:schemeClr val="dk1"/>
                </a:solidFill>
                <a:latin typeface="Proxima Nova"/>
                <a:ea typeface="Proxima Nova"/>
                <a:cs typeface="Proxima Nova"/>
                <a:sym typeface="Proxima Nova"/>
              </a:rPr>
              <a:t>TO </a:t>
            </a:r>
            <a:r>
              <a:rPr lang="en" sz="5000" dirty="0">
                <a:solidFill>
                  <a:srgbClr val="00B0F0"/>
                </a:solidFill>
                <a:latin typeface="Proxima Nova"/>
                <a:ea typeface="Proxima Nova"/>
                <a:cs typeface="Proxima Nova"/>
                <a:sym typeface="Proxima Nova"/>
              </a:rPr>
              <a:t>GIT &amp; GITHUB</a:t>
            </a:r>
            <a:endParaRPr dirty="0">
              <a:solidFill>
                <a:srgbClr val="00B0F0"/>
              </a:solidFill>
            </a:endParaRPr>
          </a:p>
        </p:txBody>
      </p:sp>
      <p:pic>
        <p:nvPicPr>
          <p:cNvPr id="62" name="Google Shape;62;p14" descr="metis.png"/>
          <p:cNvPicPr preferRelativeResize="0"/>
          <p:nvPr/>
        </p:nvPicPr>
        <p:blipFill rotWithShape="1">
          <a:blip r:embed="rId3" cstate="screen">
            <a:alphaModFix/>
            <a:duotone>
              <a:prstClr val="black"/>
              <a:schemeClr val="tx2">
                <a:tint val="45000"/>
                <a:satMod val="400000"/>
              </a:schemeClr>
            </a:duotone>
            <a:extLst>
              <a:ext uri="{28A0092B-C50C-407E-A947-70E740481C1C}">
                <a14:useLocalDpi xmlns:a14="http://schemas.microsoft.com/office/drawing/2010/main"/>
              </a:ext>
            </a:extLst>
          </a:blip>
          <a:srcRect/>
          <a:stretch/>
        </p:blipFill>
        <p:spPr>
          <a:xfrm>
            <a:off x="896274" y="1521487"/>
            <a:ext cx="1312850" cy="2100524"/>
          </a:xfrm>
          <a:prstGeom prst="rect">
            <a:avLst/>
          </a:prstGeom>
          <a:noFill/>
          <a:ln>
            <a:noFill/>
          </a:ln>
        </p:spPr>
      </p:pic>
      <p:cxnSp>
        <p:nvCxnSpPr>
          <p:cNvPr id="63" name="Google Shape;63;p14"/>
          <p:cNvCxnSpPr/>
          <p:nvPr/>
        </p:nvCxnSpPr>
        <p:spPr>
          <a:xfrm>
            <a:off x="2537998" y="3447071"/>
            <a:ext cx="5175000" cy="0"/>
          </a:xfrm>
          <a:prstGeom prst="straightConnector1">
            <a:avLst/>
          </a:prstGeom>
          <a:noFill/>
          <a:ln w="19050" cap="flat" cmpd="sng">
            <a:solidFill>
              <a:srgbClr val="3A9ED9"/>
            </a:solidFill>
            <a:prstDash val="solid"/>
            <a:round/>
            <a:headEnd type="none" w="sm" len="sm"/>
            <a:tailEnd type="none" w="sm" len="sm"/>
          </a:ln>
        </p:spPr>
      </p:cxnSp>
      <p:cxnSp>
        <p:nvCxnSpPr>
          <p:cNvPr id="64" name="Google Shape;64;p14"/>
          <p:cNvCxnSpPr/>
          <p:nvPr/>
        </p:nvCxnSpPr>
        <p:spPr>
          <a:xfrm>
            <a:off x="2537998" y="1521487"/>
            <a:ext cx="5175000" cy="0"/>
          </a:xfrm>
          <a:prstGeom prst="straightConnector1">
            <a:avLst/>
          </a:prstGeom>
          <a:noFill/>
          <a:ln w="19050" cap="flat" cmpd="sng">
            <a:solidFill>
              <a:srgbClr val="3A9ED9"/>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231273" y="2697548"/>
            <a:ext cx="3008617" cy="400110"/>
          </a:xfrm>
          <a:prstGeom prst="rect">
            <a:avLst/>
          </a:prstGeom>
          <a:noFill/>
        </p:spPr>
        <p:txBody>
          <a:bodyPr wrap="square" rtlCol="0">
            <a:spAutoFit/>
          </a:bodyPr>
          <a:lstStyle/>
          <a:p>
            <a:r>
              <a:rPr lang="en-US" sz="2000" dirty="0"/>
              <a:t>The flow of using Git</a:t>
            </a:r>
          </a:p>
        </p:txBody>
      </p:sp>
    </p:spTree>
    <p:extLst>
      <p:ext uri="{BB962C8B-B14F-4D97-AF65-F5344CB8AC3E}">
        <p14:creationId xmlns:p14="http://schemas.microsoft.com/office/powerpoint/2010/main" val="2378727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656451"/>
            <a:ext cx="3008617" cy="707886"/>
          </a:xfrm>
          <a:prstGeom prst="rect">
            <a:avLst/>
          </a:prstGeom>
          <a:noFill/>
        </p:spPr>
        <p:txBody>
          <a:bodyPr wrap="square" rtlCol="0">
            <a:spAutoFit/>
          </a:bodyPr>
          <a:lstStyle/>
          <a:p>
            <a:r>
              <a:rPr lang="en-US" sz="2000" dirty="0"/>
              <a:t>I work on my code in the working directory.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Tree>
    <p:extLst>
      <p:ext uri="{BB962C8B-B14F-4D97-AF65-F5344CB8AC3E}">
        <p14:creationId xmlns:p14="http://schemas.microsoft.com/office/powerpoint/2010/main" val="1033708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5935035" y="2140678"/>
            <a:ext cx="3008617" cy="1631216"/>
          </a:xfrm>
          <a:prstGeom prst="rect">
            <a:avLst/>
          </a:prstGeom>
          <a:noFill/>
        </p:spPr>
        <p:txBody>
          <a:bodyPr wrap="square" rtlCol="0">
            <a:spAutoFit/>
          </a:bodyPr>
          <a:lstStyle/>
          <a:p>
            <a:r>
              <a:rPr lang="en-US" sz="2000" dirty="0"/>
              <a:t>Now let’s get it ready for a checkpoint.</a:t>
            </a:r>
          </a:p>
          <a:p>
            <a:endParaRPr lang="en-US" sz="2000" dirty="0"/>
          </a:p>
          <a:p>
            <a:r>
              <a:rPr lang="en-US" sz="2000" dirty="0"/>
              <a:t>I need to tell git to ‘add’ it to the staging area.</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3" name="Rectangle 2">
            <a:extLst>
              <a:ext uri="{FF2B5EF4-FFF2-40B4-BE49-F238E27FC236}">
                <a16:creationId xmlns:a16="http://schemas.microsoft.com/office/drawing/2014/main" id="{CCCBFFCD-6C95-D245-96F3-172B901F83E8}"/>
              </a:ext>
            </a:extLst>
          </p:cNvPr>
          <p:cNvSpPr/>
          <p:nvPr/>
        </p:nvSpPr>
        <p:spPr>
          <a:xfrm>
            <a:off x="732661" y="3657258"/>
            <a:ext cx="3503716" cy="595901"/>
          </a:xfrm>
          <a:prstGeom prst="rect">
            <a:avLst/>
          </a:prstGeom>
          <a:solidFill>
            <a:schemeClr val="bg1">
              <a:lumMod val="8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solidFill>
                  <a:schemeClr val="tx1"/>
                </a:solidFill>
                <a:latin typeface="Courier" pitchFamily="2" charset="0"/>
              </a:rPr>
              <a:t>git</a:t>
            </a:r>
            <a:r>
              <a:rPr lang="en-US" sz="1800" dirty="0">
                <a:solidFill>
                  <a:schemeClr val="tx1"/>
                </a:solidFill>
                <a:latin typeface="Courier" pitchFamily="2" charset="0"/>
              </a:rPr>
              <a:t> </a:t>
            </a:r>
            <a:r>
              <a:rPr lang="en-US" sz="1800" b="1" dirty="0">
                <a:solidFill>
                  <a:schemeClr val="tx1"/>
                </a:solidFill>
                <a:latin typeface="Courier" pitchFamily="2" charset="0"/>
              </a:rPr>
              <a:t>add</a:t>
            </a:r>
            <a:r>
              <a:rPr lang="en-US" sz="1800" dirty="0">
                <a:solidFill>
                  <a:schemeClr val="tx1"/>
                </a:solidFill>
                <a:latin typeface="Courier" pitchFamily="2" charset="0"/>
              </a:rPr>
              <a:t> </a:t>
            </a:r>
            <a:r>
              <a:rPr lang="en-US" sz="1800" dirty="0" err="1">
                <a:solidFill>
                  <a:schemeClr val="tx1"/>
                </a:solidFill>
                <a:latin typeface="Courier" pitchFamily="2" charset="0"/>
              </a:rPr>
              <a:t>my_code_file.py</a:t>
            </a:r>
            <a:endParaRPr lang="en-US" sz="1800" dirty="0">
              <a:solidFill>
                <a:schemeClr val="tx1"/>
              </a:solidFill>
              <a:latin typeface="Courier" pitchFamily="2" charset="0"/>
            </a:endParaRPr>
          </a:p>
        </p:txBody>
      </p:sp>
      <p:sp>
        <p:nvSpPr>
          <p:cNvPr id="12" name="Rounded Rectangle 11">
            <a:extLst>
              <a:ext uri="{FF2B5EF4-FFF2-40B4-BE49-F238E27FC236}">
                <a16:creationId xmlns:a16="http://schemas.microsoft.com/office/drawing/2014/main" id="{36DF4FE9-E958-DB46-BFF9-A89F13171A50}"/>
              </a:ext>
            </a:extLst>
          </p:cNvPr>
          <p:cNvSpPr/>
          <p:nvPr/>
        </p:nvSpPr>
        <p:spPr>
          <a:xfrm>
            <a:off x="2946969"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2332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042915" y="1988048"/>
            <a:ext cx="3008617" cy="1938992"/>
          </a:xfrm>
          <a:prstGeom prst="rect">
            <a:avLst/>
          </a:prstGeom>
          <a:noFill/>
        </p:spPr>
        <p:txBody>
          <a:bodyPr wrap="square" rtlCol="0">
            <a:spAutoFit/>
          </a:bodyPr>
          <a:lstStyle/>
          <a:p>
            <a:r>
              <a:rPr lang="en-US" sz="2000" dirty="0"/>
              <a:t>At this point, I haven’t made the checkpoint, I’ve just prepared for it.</a:t>
            </a:r>
          </a:p>
          <a:p>
            <a:endParaRPr lang="en-US" sz="2000" dirty="0"/>
          </a:p>
          <a:p>
            <a:r>
              <a:rPr lang="en-US" sz="2000" dirty="0"/>
              <a:t>Now let’s actually make the commit.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2946969"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17717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078874" y="1397285"/>
            <a:ext cx="3044578" cy="2554545"/>
          </a:xfrm>
          <a:prstGeom prst="rect">
            <a:avLst/>
          </a:prstGeom>
          <a:noFill/>
        </p:spPr>
        <p:txBody>
          <a:bodyPr wrap="square" rtlCol="0">
            <a:spAutoFit/>
          </a:bodyPr>
          <a:lstStyle/>
          <a:p>
            <a:r>
              <a:rPr lang="en-US" sz="2000" dirty="0"/>
              <a:t>Now we’ve actually made a commit.</a:t>
            </a:r>
          </a:p>
          <a:p>
            <a:endParaRPr lang="en-US" sz="2000" dirty="0"/>
          </a:p>
          <a:p>
            <a:r>
              <a:rPr lang="en-US" sz="2000" dirty="0"/>
              <a:t>All the things in the staging area are added to the repository and a special name is given to this version of the code.</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A2738C-F253-444F-8608-9ECAE3505F41}"/>
              </a:ext>
            </a:extLst>
          </p:cNvPr>
          <p:cNvSpPr/>
          <p:nvPr/>
        </p:nvSpPr>
        <p:spPr>
          <a:xfrm>
            <a:off x="1430356" y="4128346"/>
            <a:ext cx="6057249"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solidFill>
                  <a:schemeClr val="tx1"/>
                </a:solidFill>
                <a:latin typeface="Courier" pitchFamily="2" charset="0"/>
              </a:rPr>
              <a:t>git</a:t>
            </a:r>
            <a:r>
              <a:rPr lang="en-US" sz="1800" dirty="0">
                <a:solidFill>
                  <a:schemeClr val="tx1"/>
                </a:solidFill>
                <a:latin typeface="Courier" pitchFamily="2" charset="0"/>
              </a:rPr>
              <a:t> </a:t>
            </a:r>
            <a:r>
              <a:rPr lang="en-US" sz="1800" b="1" dirty="0">
                <a:solidFill>
                  <a:schemeClr val="tx1"/>
                </a:solidFill>
                <a:latin typeface="Courier" pitchFamily="2" charset="0"/>
              </a:rPr>
              <a:t>commit</a:t>
            </a:r>
            <a:r>
              <a:rPr lang="en-US" sz="1800" dirty="0">
                <a:solidFill>
                  <a:schemeClr val="tx1"/>
                </a:solidFill>
                <a:latin typeface="Courier" pitchFamily="2" charset="0"/>
              </a:rPr>
              <a:t> –m “making my first checkpoint”</a:t>
            </a:r>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6876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BA2738C-F253-444F-8608-9ECAE3505F41}"/>
              </a:ext>
            </a:extLst>
          </p:cNvPr>
          <p:cNvSpPr/>
          <p:nvPr/>
        </p:nvSpPr>
        <p:spPr>
          <a:xfrm>
            <a:off x="1592494" y="4194206"/>
            <a:ext cx="6057249"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solidFill>
                  <a:schemeClr val="tx1"/>
                </a:solidFill>
                <a:latin typeface="Courier" pitchFamily="2" charset="0"/>
              </a:rPr>
              <a:t>git</a:t>
            </a:r>
            <a:r>
              <a:rPr lang="en-US" sz="1800" dirty="0">
                <a:solidFill>
                  <a:schemeClr val="tx1"/>
                </a:solidFill>
                <a:latin typeface="Courier" pitchFamily="2" charset="0"/>
              </a:rPr>
              <a:t> commit </a:t>
            </a:r>
            <a:r>
              <a:rPr lang="en-US" sz="1800" b="1" dirty="0">
                <a:solidFill>
                  <a:schemeClr val="tx1"/>
                </a:solidFill>
                <a:latin typeface="Courier" pitchFamily="2" charset="0"/>
              </a:rPr>
              <a:t>–m “making my first checkpoint”</a:t>
            </a:r>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7491C58-8FB2-4E4D-BD61-A93B999FA06A}"/>
              </a:ext>
            </a:extLst>
          </p:cNvPr>
          <p:cNvSpPr/>
          <p:nvPr/>
        </p:nvSpPr>
        <p:spPr>
          <a:xfrm>
            <a:off x="184934" y="380997"/>
            <a:ext cx="7464810" cy="3785485"/>
          </a:xfrm>
          <a:prstGeom prst="rect">
            <a:avLst/>
          </a:prstGeom>
          <a:solidFill>
            <a:schemeClr val="bg1">
              <a:alpha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Brace 2">
            <a:extLst>
              <a:ext uri="{FF2B5EF4-FFF2-40B4-BE49-F238E27FC236}">
                <a16:creationId xmlns:a16="http://schemas.microsoft.com/office/drawing/2014/main" id="{4A46E3BE-20AE-9C45-AF7F-344B5F4FC9C9}"/>
              </a:ext>
            </a:extLst>
          </p:cNvPr>
          <p:cNvSpPr/>
          <p:nvPr/>
        </p:nvSpPr>
        <p:spPr>
          <a:xfrm rot="16200000">
            <a:off x="5153344" y="1851918"/>
            <a:ext cx="567427" cy="4425372"/>
          </a:xfrm>
          <a:prstGeom prst="rightBrace">
            <a:avLst>
              <a:gd name="adj1" fmla="val 8333"/>
              <a:gd name="adj2" fmla="val 49768"/>
            </a:avLst>
          </a:prstGeom>
          <a:ln w="2222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14BCC343-3169-C44E-8690-E6F5093EC78E}"/>
              </a:ext>
            </a:extLst>
          </p:cNvPr>
          <p:cNvSpPr txBox="1"/>
          <p:nvPr/>
        </p:nvSpPr>
        <p:spPr>
          <a:xfrm>
            <a:off x="3117985" y="704078"/>
            <a:ext cx="4736386" cy="3139321"/>
          </a:xfrm>
          <a:prstGeom prst="rect">
            <a:avLst/>
          </a:prstGeom>
          <a:noFill/>
        </p:spPr>
        <p:txBody>
          <a:bodyPr wrap="square" rtlCol="0">
            <a:spAutoFit/>
          </a:bodyPr>
          <a:lstStyle/>
          <a:p>
            <a:r>
              <a:rPr lang="en-US" sz="1800" dirty="0"/>
              <a:t>This is called a “commit message” and it’s vitally important that you take it seriously.</a:t>
            </a:r>
          </a:p>
          <a:p>
            <a:endParaRPr lang="en-US" sz="1800" dirty="0"/>
          </a:p>
          <a:p>
            <a:r>
              <a:rPr lang="en-US" sz="1800" dirty="0"/>
              <a:t>The special name that git gives to each checkpoint is just a series of characters like “d9rgy6431abql”.</a:t>
            </a:r>
          </a:p>
          <a:p>
            <a:endParaRPr lang="en-US" sz="1800" dirty="0"/>
          </a:p>
          <a:p>
            <a:r>
              <a:rPr lang="en-US" sz="1800" dirty="0"/>
              <a:t>If you ever need to go back in time to a certain bit of code, you need to have a message that clearly identifies the commit’s purpose.</a:t>
            </a:r>
          </a:p>
        </p:txBody>
      </p:sp>
    </p:spTree>
    <p:extLst>
      <p:ext uri="{BB962C8B-B14F-4D97-AF65-F5344CB8AC3E}">
        <p14:creationId xmlns:p14="http://schemas.microsoft.com/office/powerpoint/2010/main" val="3165305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Commit Message Guide</a:t>
            </a:r>
            <a:endParaRPr dirty="0"/>
          </a:p>
        </p:txBody>
      </p:sp>
      <p:sp>
        <p:nvSpPr>
          <p:cNvPr id="92" name="Google Shape;92;p17"/>
          <p:cNvSpPr txBox="1">
            <a:spLocks noGrp="1"/>
          </p:cNvSpPr>
          <p:nvPr>
            <p:ph type="body" idx="1"/>
          </p:nvPr>
        </p:nvSpPr>
        <p:spPr>
          <a:xfrm>
            <a:off x="311700" y="1323638"/>
            <a:ext cx="8520600" cy="2654400"/>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dirty="0">
                <a:solidFill>
                  <a:srgbClr val="434343"/>
                </a:solidFill>
                <a:latin typeface="Proxima Nova"/>
                <a:sym typeface="Proxima Nova"/>
              </a:rPr>
              <a:t>Commit messages should:</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Clearly state what’s changed since the last commit</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Tell us what bugs were fixed, and what new code was added</a:t>
            </a:r>
          </a:p>
          <a:p>
            <a:pPr marL="76200" marR="0" lvl="0" indent="0" algn="l" rtl="0">
              <a:lnSpc>
                <a:spcPct val="115000"/>
              </a:lnSpc>
              <a:spcBef>
                <a:spcPts val="0"/>
              </a:spcBef>
              <a:spcAft>
                <a:spcPts val="0"/>
              </a:spcAft>
              <a:buClr>
                <a:srgbClr val="434343"/>
              </a:buClr>
              <a:buSzPts val="2400"/>
            </a:pPr>
            <a:endParaRPr lang="en-US" sz="2400" dirty="0">
              <a:solidFill>
                <a:srgbClr val="434343"/>
              </a:solidFill>
              <a:latin typeface="Proxima Nova"/>
              <a:sym typeface="Proxima Nova"/>
            </a:endParaRPr>
          </a:p>
          <a:p>
            <a:pPr marL="76200" lvl="0" indent="0">
              <a:buClr>
                <a:srgbClr val="434343"/>
              </a:buClr>
              <a:buSzPts val="2400"/>
            </a:pPr>
            <a:r>
              <a:rPr lang="en-US" sz="2400" dirty="0">
                <a:solidFill>
                  <a:srgbClr val="434343"/>
                </a:solidFill>
                <a:latin typeface="Proxima Nova"/>
                <a:sym typeface="Proxima Nova"/>
              </a:rPr>
              <a:t>If we remove the </a:t>
            </a:r>
            <a:r>
              <a:rPr lang="en-US" sz="2400" dirty="0">
                <a:solidFill>
                  <a:srgbClr val="434343"/>
                </a:solidFill>
                <a:latin typeface="Courier" pitchFamily="2" charset="0"/>
                <a:sym typeface="Proxima Nova"/>
              </a:rPr>
              <a:t>-m “message here” </a:t>
            </a:r>
            <a:r>
              <a:rPr lang="en-US" sz="2400" dirty="0">
                <a:solidFill>
                  <a:srgbClr val="434343"/>
                </a:solidFill>
                <a:latin typeface="Proxima Nova"/>
                <a:sym typeface="Proxima Nova"/>
              </a:rPr>
              <a:t>part from the previous example, we will be taken to a text editor to make our commit messages instead and can make it more specific.</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26237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015663"/>
          </a:xfrm>
          <a:prstGeom prst="rect">
            <a:avLst/>
          </a:prstGeom>
          <a:noFill/>
        </p:spPr>
        <p:txBody>
          <a:bodyPr wrap="square" rtlCol="0">
            <a:spAutoFit/>
          </a:bodyPr>
          <a:lstStyle/>
          <a:p>
            <a:r>
              <a:rPr lang="en-US" sz="2000" dirty="0"/>
              <a:t>At this point our repository and our working directory match.</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17" name="Right Arrow 16">
            <a:extLst>
              <a:ext uri="{FF2B5EF4-FFF2-40B4-BE49-F238E27FC236}">
                <a16:creationId xmlns:a16="http://schemas.microsoft.com/office/drawing/2014/main" id="{565A619F-5283-C54D-AF04-36FC3AA253CD}"/>
              </a:ext>
            </a:extLst>
          </p:cNvPr>
          <p:cNvSpPr/>
          <p:nvPr/>
        </p:nvSpPr>
        <p:spPr>
          <a:xfrm rot="5400000">
            <a:off x="1456049" y="2417129"/>
            <a:ext cx="272888" cy="22625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82862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631216"/>
          </a:xfrm>
          <a:prstGeom prst="rect">
            <a:avLst/>
          </a:prstGeom>
          <a:noFill/>
        </p:spPr>
        <p:txBody>
          <a:bodyPr wrap="square" rtlCol="0">
            <a:spAutoFit/>
          </a:bodyPr>
          <a:lstStyle/>
          <a:p>
            <a:r>
              <a:rPr lang="en-US" sz="2000" dirty="0"/>
              <a:t>If we go through the process again, we can see that we’ll add a new commit that also lives in the 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Tree>
    <p:extLst>
      <p:ext uri="{BB962C8B-B14F-4D97-AF65-F5344CB8AC3E}">
        <p14:creationId xmlns:p14="http://schemas.microsoft.com/office/powerpoint/2010/main" val="3065109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1631216"/>
          </a:xfrm>
          <a:prstGeom prst="rect">
            <a:avLst/>
          </a:prstGeom>
          <a:noFill/>
        </p:spPr>
        <p:txBody>
          <a:bodyPr wrap="square" rtlCol="0">
            <a:spAutoFit/>
          </a:bodyPr>
          <a:lstStyle/>
          <a:p>
            <a:r>
              <a:rPr lang="en-US" sz="2000" dirty="0"/>
              <a:t>If we go through the process again, we can see that we’ll add a new commit that also lives in the 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016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8"/>
        <p:cNvGrpSpPr/>
        <p:nvPr/>
      </p:nvGrpSpPr>
      <p:grpSpPr>
        <a:xfrm>
          <a:off x="0" y="0"/>
          <a:ext cx="0" cy="0"/>
          <a:chOff x="0" y="0"/>
          <a:chExt cx="0" cy="0"/>
        </a:xfrm>
      </p:grpSpPr>
      <p:sp>
        <p:nvSpPr>
          <p:cNvPr id="70" name="Google Shape;70;p15"/>
          <p:cNvSpPr txBox="1">
            <a:spLocks noGrp="1"/>
          </p:cNvSpPr>
          <p:nvPr>
            <p:ph type="title"/>
          </p:nvPr>
        </p:nvSpPr>
        <p:spPr>
          <a:xfrm>
            <a:off x="311700" y="1842099"/>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800"/>
              <a:buFont typeface="Proxima Nova"/>
              <a:buNone/>
            </a:pPr>
            <a:r>
              <a:rPr lang="en-US" sz="7200" b="1" i="0" u="none" strike="noStrike" cap="none" dirty="0" err="1">
                <a:solidFill>
                  <a:schemeClr val="dk1"/>
                </a:solidFill>
                <a:latin typeface="Proxima Nova"/>
                <a:ea typeface="Proxima Nova"/>
                <a:cs typeface="Proxima Nova"/>
                <a:sym typeface="Proxima Nova"/>
              </a:rPr>
              <a:t>Git</a:t>
            </a:r>
            <a:r>
              <a:rPr lang="en-US" sz="7200" b="1" i="0" u="none" strike="noStrike" cap="none" dirty="0">
                <a:solidFill>
                  <a:schemeClr val="dk1"/>
                </a:solidFill>
                <a:latin typeface="Proxima Nova"/>
                <a:ea typeface="Proxima Nova"/>
                <a:cs typeface="Proxima Nova"/>
                <a:sym typeface="Proxima Nova"/>
              </a:rPr>
              <a:t> != </a:t>
            </a:r>
            <a:r>
              <a:rPr lang="en-US" sz="7200" b="1" i="0" u="none" strike="noStrike" cap="none" dirty="0" err="1">
                <a:solidFill>
                  <a:schemeClr val="dk1"/>
                </a:solidFill>
                <a:latin typeface="Proxima Nova"/>
                <a:ea typeface="Proxima Nova"/>
                <a:cs typeface="Proxima Nova"/>
                <a:sym typeface="Proxima Nova"/>
              </a:rPr>
              <a:t>Github</a:t>
            </a:r>
            <a:endParaRPr dirty="0"/>
          </a:p>
        </p:txBody>
      </p:sp>
      <p:cxnSp>
        <p:nvCxnSpPr>
          <p:cNvPr id="71" name="Google Shape;71;p15"/>
          <p:cNvCxnSpPr/>
          <p:nvPr/>
        </p:nvCxnSpPr>
        <p:spPr>
          <a:xfrm>
            <a:off x="1213950" y="3578568"/>
            <a:ext cx="6716100" cy="0"/>
          </a:xfrm>
          <a:prstGeom prst="straightConnector1">
            <a:avLst/>
          </a:prstGeom>
          <a:noFill/>
          <a:ln w="19050" cap="flat" cmpd="sng">
            <a:solidFill>
              <a:srgbClr val="FFFFFF"/>
            </a:solidFill>
            <a:prstDash val="solid"/>
            <a:round/>
            <a:headEnd type="none" w="sm" len="sm"/>
            <a:tailEnd type="none" w="sm" len="sm"/>
          </a:ln>
        </p:spPr>
      </p:cxnSp>
      <p:cxnSp>
        <p:nvCxnSpPr>
          <p:cNvPr id="72" name="Google Shape;72;p15"/>
          <p:cNvCxnSpPr/>
          <p:nvPr/>
        </p:nvCxnSpPr>
        <p:spPr>
          <a:xfrm>
            <a:off x="1213950" y="1335330"/>
            <a:ext cx="6716100" cy="0"/>
          </a:xfrm>
          <a:prstGeom prst="straightConnector1">
            <a:avLst/>
          </a:prstGeom>
          <a:noFill/>
          <a:ln w="19050" cap="flat" cmpd="sng">
            <a:solidFill>
              <a:srgbClr val="FFFFFF"/>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A quick review</a:t>
            </a:r>
            <a:endParaRPr dirty="0"/>
          </a:p>
        </p:txBody>
      </p:sp>
      <p:sp>
        <p:nvSpPr>
          <p:cNvPr id="92" name="Google Shape;92;p17"/>
          <p:cNvSpPr txBox="1">
            <a:spLocks noGrp="1"/>
          </p:cNvSpPr>
          <p:nvPr>
            <p:ph type="body" idx="1"/>
          </p:nvPr>
        </p:nvSpPr>
        <p:spPr>
          <a:xfrm>
            <a:off x="311700" y="1457200"/>
            <a:ext cx="8520600" cy="33180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Git gives us the ability to track our code over time</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indent="-381000">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provides a flexible interface for making checkpoints (called commits)</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gives us the history of our code, and the ability to reset to a previous status</a:t>
            </a:r>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624186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68A2-E177-1244-81D7-7F5A9296F3C9}"/>
              </a:ext>
            </a:extLst>
          </p:cNvPr>
          <p:cNvSpPr>
            <a:spLocks noGrp="1"/>
          </p:cNvSpPr>
          <p:nvPr>
            <p:ph type="ctrTitle"/>
          </p:nvPr>
        </p:nvSpPr>
        <p:spPr/>
        <p:txBody>
          <a:bodyPr anchor="ctr"/>
          <a:lstStyle/>
          <a:p>
            <a:r>
              <a:rPr lang="en-US" dirty="0"/>
              <a:t>GitHub Workflow</a:t>
            </a:r>
          </a:p>
        </p:txBody>
      </p:sp>
      <p:sp>
        <p:nvSpPr>
          <p:cNvPr id="3" name="Subtitle 2">
            <a:extLst>
              <a:ext uri="{FF2B5EF4-FFF2-40B4-BE49-F238E27FC236}">
                <a16:creationId xmlns:a16="http://schemas.microsoft.com/office/drawing/2014/main" id="{A913EC36-3A28-1E40-8C81-2954EEA38D0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35980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GitHub</a:t>
            </a:r>
            <a:endParaRPr dirty="0"/>
          </a:p>
        </p:txBody>
      </p:sp>
      <p:sp>
        <p:nvSpPr>
          <p:cNvPr id="92" name="Google Shape;92;p17"/>
          <p:cNvSpPr txBox="1">
            <a:spLocks noGrp="1"/>
          </p:cNvSpPr>
          <p:nvPr>
            <p:ph type="body" idx="1"/>
          </p:nvPr>
        </p:nvSpPr>
        <p:spPr>
          <a:xfrm>
            <a:off x="311700" y="1353834"/>
            <a:ext cx="8520600" cy="3360405"/>
          </a:xfrm>
          <a:prstGeom prst="rect">
            <a:avLst/>
          </a:prstGeom>
          <a:noFill/>
          <a:ln>
            <a:noFill/>
          </a:ln>
        </p:spPr>
        <p:txBody>
          <a:bodyPr spcFirstLastPara="1" wrap="square" lIns="91425" tIns="91425" rIns="91425" bIns="91425" anchor="t" anchorCtr="0">
            <a:noAutofit/>
          </a:bodyPr>
          <a:lstStyle/>
          <a:p>
            <a:pPr marL="76200" marR="0" lvl="0" indent="0" algn="l" rtl="0">
              <a:lnSpc>
                <a:spcPct val="115000"/>
              </a:lnSpc>
              <a:spcBef>
                <a:spcPts val="0"/>
              </a:spcBef>
              <a:spcAft>
                <a:spcPts val="0"/>
              </a:spcAft>
              <a:buClr>
                <a:srgbClr val="434343"/>
              </a:buClr>
              <a:buSzPts val="2400"/>
            </a:pPr>
            <a:r>
              <a:rPr lang="en-US" sz="2400" b="0" i="0" u="none" strike="noStrike" cap="none" dirty="0">
                <a:solidFill>
                  <a:srgbClr val="434343"/>
                </a:solidFill>
                <a:latin typeface="Proxima Nova"/>
                <a:ea typeface="Proxima Nova"/>
                <a:cs typeface="Proxima Nova"/>
                <a:sym typeface="Proxima Nova"/>
              </a:rPr>
              <a:t>GitHub looks at what git does and asks the question, “what if I want lots of people to be sharing code?”</a:t>
            </a:r>
          </a:p>
          <a:p>
            <a:pPr marL="76200" marR="0" lvl="0" indent="0" algn="l" rtl="0">
              <a:lnSpc>
                <a:spcPct val="115000"/>
              </a:lnSpc>
              <a:spcBef>
                <a:spcPts val="0"/>
              </a:spcBef>
              <a:spcAft>
                <a:spcPts val="0"/>
              </a:spcAft>
              <a:buClr>
                <a:srgbClr val="434343"/>
              </a:buClr>
              <a:buSzPts val="2400"/>
            </a:pPr>
            <a:endParaRPr lang="en-US" sz="2400" b="0" i="0" u="none" strike="noStrike" cap="none" dirty="0">
              <a:solidFill>
                <a:srgbClr val="434343"/>
              </a:solidFill>
              <a:latin typeface="Proxima Nova"/>
              <a:ea typeface="Proxima Nova"/>
              <a:cs typeface="Proxima Nova"/>
              <a:sym typeface="Proxima Nova"/>
            </a:endParaRPr>
          </a:p>
          <a:p>
            <a:pPr indent="-381000">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adds an online component of code sharing</a:t>
            </a:r>
            <a:endParaRPr lang="en-US" sz="2400" b="0" i="0" u="none" strike="noStrike" cap="none"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adds a new phase to our “3 phases of Git”</a:t>
            </a: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cs typeface="Proxima Nova"/>
                <a:sym typeface="Proxima Nova"/>
              </a:rPr>
              <a:t>It allows the repo to live somewhere other than your computer, so your backups are backed up</a:t>
            </a: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62748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90598" cy="5334000"/>
          </a:xfrm>
          <a:prstGeom prst="rect">
            <a:avLst/>
          </a:prstGeom>
        </p:spPr>
      </p:pic>
    </p:spTree>
    <p:extLst>
      <p:ext uri="{BB962C8B-B14F-4D97-AF65-F5344CB8AC3E}">
        <p14:creationId xmlns:p14="http://schemas.microsoft.com/office/powerpoint/2010/main" val="20674813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H="1">
            <a:off x="6642100" y="1498600"/>
            <a:ext cx="508000" cy="266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6642100" y="1190823"/>
            <a:ext cx="1714500" cy="307777"/>
          </a:xfrm>
          <a:prstGeom prst="rect">
            <a:avLst/>
          </a:prstGeom>
          <a:noFill/>
        </p:spPr>
        <p:txBody>
          <a:bodyPr wrap="square" rtlCol="0">
            <a:spAutoFit/>
          </a:bodyPr>
          <a:lstStyle/>
          <a:p>
            <a:r>
              <a:rPr lang="en-US" dirty="0"/>
              <a:t>1000+ Coders</a:t>
            </a:r>
          </a:p>
        </p:txBody>
      </p:sp>
    </p:spTree>
    <p:extLst>
      <p:ext uri="{BB962C8B-B14F-4D97-AF65-F5344CB8AC3E}">
        <p14:creationId xmlns:p14="http://schemas.microsoft.com/office/powerpoint/2010/main" val="1765199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V="1">
            <a:off x="1409700" y="1905000"/>
            <a:ext cx="609600" cy="139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190500" y="2044700"/>
            <a:ext cx="1714500" cy="307777"/>
          </a:xfrm>
          <a:prstGeom prst="rect">
            <a:avLst/>
          </a:prstGeom>
          <a:noFill/>
        </p:spPr>
        <p:txBody>
          <a:bodyPr wrap="square" rtlCol="0">
            <a:spAutoFit/>
          </a:bodyPr>
          <a:lstStyle/>
          <a:p>
            <a:r>
              <a:rPr lang="en-US" dirty="0"/>
              <a:t>23,000+ Commits</a:t>
            </a:r>
          </a:p>
        </p:txBody>
      </p:sp>
    </p:spTree>
    <p:extLst>
      <p:ext uri="{BB962C8B-B14F-4D97-AF65-F5344CB8AC3E}">
        <p14:creationId xmlns:p14="http://schemas.microsoft.com/office/powerpoint/2010/main" val="29336411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C5EC3C-8F77-7344-B154-9F1DEE8A9A8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90598" cy="5334000"/>
          </a:xfrm>
          <a:prstGeom prst="rect">
            <a:avLst/>
          </a:prstGeom>
        </p:spPr>
      </p:pic>
      <p:cxnSp>
        <p:nvCxnSpPr>
          <p:cNvPr id="5" name="Straight Arrow Connector 4">
            <a:extLst>
              <a:ext uri="{FF2B5EF4-FFF2-40B4-BE49-F238E27FC236}">
                <a16:creationId xmlns:a16="http://schemas.microsoft.com/office/drawing/2014/main" id="{93EB9963-88CB-024A-A9BF-8A36D8B56097}"/>
              </a:ext>
            </a:extLst>
          </p:cNvPr>
          <p:cNvCxnSpPr>
            <a:cxnSpLocks/>
          </p:cNvCxnSpPr>
          <p:nvPr/>
        </p:nvCxnSpPr>
        <p:spPr>
          <a:xfrm flipV="1">
            <a:off x="1123950" y="3595588"/>
            <a:ext cx="609600" cy="139700"/>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BAC79EB-DEF7-BB46-A249-89617CDD76A8}"/>
              </a:ext>
            </a:extLst>
          </p:cNvPr>
          <p:cNvSpPr txBox="1"/>
          <p:nvPr/>
        </p:nvSpPr>
        <p:spPr>
          <a:xfrm>
            <a:off x="127000" y="3735288"/>
            <a:ext cx="1714500" cy="307777"/>
          </a:xfrm>
          <a:prstGeom prst="rect">
            <a:avLst/>
          </a:prstGeom>
          <a:noFill/>
        </p:spPr>
        <p:txBody>
          <a:bodyPr wrap="square" rtlCol="0">
            <a:spAutoFit/>
          </a:bodyPr>
          <a:lstStyle/>
          <a:p>
            <a:r>
              <a:rPr lang="en-US" dirty="0"/>
              <a:t>All of </a:t>
            </a:r>
            <a:r>
              <a:rPr lang="en-US" dirty="0" err="1"/>
              <a:t>Scikit</a:t>
            </a:r>
            <a:r>
              <a:rPr lang="en-US" dirty="0"/>
              <a:t> Learn</a:t>
            </a:r>
          </a:p>
        </p:txBody>
      </p:sp>
    </p:spTree>
    <p:extLst>
      <p:ext uri="{BB962C8B-B14F-4D97-AF65-F5344CB8AC3E}">
        <p14:creationId xmlns:p14="http://schemas.microsoft.com/office/powerpoint/2010/main" val="3320738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5AC5548-AEB3-3F4D-9C9D-D26F92B3C115}"/>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 name="Right Arrow 5">
            <a:extLst>
              <a:ext uri="{FF2B5EF4-FFF2-40B4-BE49-F238E27FC236}">
                <a16:creationId xmlns:a16="http://schemas.microsoft.com/office/drawing/2014/main" id="{350BC8B1-934D-AC4E-8ECA-EFE4FA1B451A}"/>
              </a:ext>
            </a:extLst>
          </p:cNvPr>
          <p:cNvSpPr/>
          <p:nvPr/>
        </p:nvSpPr>
        <p:spPr>
          <a:xfrm flipH="1">
            <a:off x="4193280" y="2644742"/>
            <a:ext cx="1966220" cy="914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My Computer</a:t>
            </a:r>
          </a:p>
        </p:txBody>
      </p:sp>
      <p:sp>
        <p:nvSpPr>
          <p:cNvPr id="24" name="Right Arrow 23">
            <a:extLst>
              <a:ext uri="{FF2B5EF4-FFF2-40B4-BE49-F238E27FC236}">
                <a16:creationId xmlns:a16="http://schemas.microsoft.com/office/drawing/2014/main" id="{847FF476-7E84-534D-B5BB-CEC40D7D4353}"/>
              </a:ext>
            </a:extLst>
          </p:cNvPr>
          <p:cNvSpPr/>
          <p:nvPr/>
        </p:nvSpPr>
        <p:spPr>
          <a:xfrm>
            <a:off x="6170061" y="3198618"/>
            <a:ext cx="1966220" cy="914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GitHub’s Servers</a:t>
            </a:r>
          </a:p>
        </p:txBody>
      </p:sp>
    </p:spTree>
    <p:extLst>
      <p:ext uri="{BB962C8B-B14F-4D97-AF65-F5344CB8AC3E}">
        <p14:creationId xmlns:p14="http://schemas.microsoft.com/office/powerpoint/2010/main" val="16883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GitHub: Remote vs Local</a:t>
            </a:r>
            <a:endParaRPr dirty="0"/>
          </a:p>
        </p:txBody>
      </p:sp>
      <p:sp>
        <p:nvSpPr>
          <p:cNvPr id="92" name="Google Shape;92;p17"/>
          <p:cNvSpPr txBox="1">
            <a:spLocks noGrp="1"/>
          </p:cNvSpPr>
          <p:nvPr>
            <p:ph type="body" idx="1"/>
          </p:nvPr>
        </p:nvSpPr>
        <p:spPr>
          <a:xfrm>
            <a:off x="269400" y="1333160"/>
            <a:ext cx="8520600" cy="340944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We use pushes and pulls to move the current version of our repo between our computer and a “remote” version of the repo</a:t>
            </a:r>
          </a:p>
          <a:p>
            <a:pPr lvl="1" indent="-381000">
              <a:spcBef>
                <a:spcPts val="0"/>
              </a:spcBef>
              <a:buClr>
                <a:srgbClr val="434343"/>
              </a:buClr>
              <a:buSzPts val="2400"/>
              <a:buFont typeface="Proxima Nova"/>
              <a:buChar char="●"/>
            </a:pPr>
            <a:endParaRPr lang="en-US" sz="2000" dirty="0">
              <a:solidFill>
                <a:srgbClr val="434343"/>
              </a:solidFill>
              <a:latin typeface="Proxima Nova"/>
              <a:ea typeface="Proxima Nova"/>
              <a:cs typeface="Proxima Nova"/>
              <a:sym typeface="Proxima Nova"/>
            </a:endParaRPr>
          </a:p>
          <a:p>
            <a:pPr lvl="1" indent="-381000">
              <a:spcBef>
                <a:spcPts val="0"/>
              </a:spcBef>
              <a:buClr>
                <a:srgbClr val="434343"/>
              </a:buClr>
              <a:buSzPts val="2400"/>
              <a:buFont typeface="Proxima Nova"/>
              <a:buChar char="●"/>
            </a:pPr>
            <a:r>
              <a:rPr lang="en-US" sz="2000" dirty="0">
                <a:solidFill>
                  <a:srgbClr val="434343"/>
                </a:solidFill>
                <a:latin typeface="Proxima Nova"/>
                <a:ea typeface="Proxima Nova"/>
                <a:cs typeface="Proxima Nova"/>
                <a:sym typeface="Proxima Nova"/>
              </a:rPr>
              <a:t>A push says, “make the remote version look like my code” and in particular it updates any files that changed in the last commits</a:t>
            </a:r>
          </a:p>
          <a:p>
            <a:pPr lvl="1" indent="-381000">
              <a:spcBef>
                <a:spcPts val="0"/>
              </a:spcBef>
              <a:buClr>
                <a:srgbClr val="434343"/>
              </a:buClr>
              <a:buSzPts val="2400"/>
              <a:buFont typeface="Proxima Nova"/>
              <a:buChar char="●"/>
            </a:pPr>
            <a:endParaRPr lang="en-US" sz="2000" dirty="0">
              <a:solidFill>
                <a:srgbClr val="434343"/>
              </a:solidFill>
              <a:latin typeface="Proxima Nova"/>
              <a:ea typeface="Proxima Nova"/>
              <a:cs typeface="Proxima Nova"/>
              <a:sym typeface="Proxima Nova"/>
            </a:endParaRPr>
          </a:p>
          <a:p>
            <a:pPr lvl="1" indent="-381000">
              <a:spcBef>
                <a:spcPts val="0"/>
              </a:spcBef>
              <a:buClr>
                <a:srgbClr val="434343"/>
              </a:buClr>
              <a:buSzPts val="2400"/>
              <a:buFont typeface="Proxima Nova"/>
              <a:buChar char="●"/>
            </a:pPr>
            <a:r>
              <a:rPr lang="en-US" sz="2000" dirty="0">
                <a:solidFill>
                  <a:srgbClr val="434343"/>
                </a:solidFill>
                <a:latin typeface="Proxima Nova"/>
                <a:ea typeface="Proxima Nova"/>
                <a:cs typeface="Proxima Nova"/>
                <a:sym typeface="Proxima Nova"/>
              </a:rPr>
              <a:t>A pull says, “bring in any changes that have occurred on the remote version of the repo and make my code match those”</a:t>
            </a:r>
          </a:p>
          <a:p>
            <a:pPr marL="457200" marR="0" lvl="0" indent="-381000" algn="l" rtl="0">
              <a:lnSpc>
                <a:spcPct val="115000"/>
              </a:lnSpc>
              <a:spcBef>
                <a:spcPts val="0"/>
              </a:spcBef>
              <a:spcAft>
                <a:spcPts val="0"/>
              </a:spcAft>
              <a:buClr>
                <a:srgbClr val="434343"/>
              </a:buClr>
              <a:buSzPts val="2400"/>
              <a:buFont typeface="Proxima Nova"/>
              <a:buChar char="●"/>
            </a:pPr>
            <a:endParaRPr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1715890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DECC64A-DEAA-604F-9454-3D7976A3BBF3}"/>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Tree>
    <p:extLst>
      <p:ext uri="{BB962C8B-B14F-4D97-AF65-F5344CB8AC3E}">
        <p14:creationId xmlns:p14="http://schemas.microsoft.com/office/powerpoint/2010/main" val="2878731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US" sz="2800" b="1" i="0" u="none" strike="noStrike" cap="none" dirty="0">
                <a:solidFill>
                  <a:srgbClr val="434343"/>
                </a:solidFill>
                <a:latin typeface="Proxima Nova"/>
                <a:ea typeface="Proxima Nova"/>
                <a:cs typeface="Proxima Nova"/>
                <a:sym typeface="Proxima Nova"/>
              </a:rPr>
              <a:t>What is </a:t>
            </a:r>
            <a:r>
              <a:rPr lang="en-US" sz="2800" b="1" i="0" u="none" strike="noStrike" cap="none" dirty="0" err="1">
                <a:solidFill>
                  <a:srgbClr val="434343"/>
                </a:solidFill>
                <a:latin typeface="Proxima Nova"/>
                <a:ea typeface="Proxima Nova"/>
                <a:cs typeface="Proxima Nova"/>
                <a:sym typeface="Proxima Nova"/>
              </a:rPr>
              <a:t>Git</a:t>
            </a:r>
            <a:r>
              <a:rPr lang="en-US" sz="2800" b="1" i="0" u="none" strike="noStrike" cap="none" dirty="0">
                <a:solidFill>
                  <a:srgbClr val="434343"/>
                </a:solidFill>
                <a:latin typeface="Proxima Nova"/>
                <a:ea typeface="Proxima Nova"/>
                <a:cs typeface="Proxima Nova"/>
                <a:sym typeface="Proxima Nova"/>
              </a:rPr>
              <a:t>?</a:t>
            </a:r>
            <a:endParaRPr dirty="0"/>
          </a:p>
        </p:txBody>
      </p:sp>
      <p:sp>
        <p:nvSpPr>
          <p:cNvPr id="92" name="Google Shape;92;p17"/>
          <p:cNvSpPr txBox="1">
            <a:spLocks noGrp="1"/>
          </p:cNvSpPr>
          <p:nvPr>
            <p:ph type="body" idx="1"/>
          </p:nvPr>
        </p:nvSpPr>
        <p:spPr>
          <a:xfrm>
            <a:off x="311700" y="1457200"/>
            <a:ext cx="6606600" cy="3278086"/>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err="1">
                <a:solidFill>
                  <a:srgbClr val="434343"/>
                </a:solidFill>
                <a:latin typeface="Proxima Nova"/>
                <a:ea typeface="Proxima Nova"/>
                <a:cs typeface="Proxima Nova"/>
                <a:sym typeface="Proxima Nova"/>
              </a:rPr>
              <a:t>Git</a:t>
            </a:r>
            <a:r>
              <a:rPr lang="en-US" sz="2400" b="0" i="0" u="none" strike="noStrike" cap="none" dirty="0">
                <a:solidFill>
                  <a:srgbClr val="434343"/>
                </a:solidFill>
                <a:latin typeface="Proxima Nova"/>
                <a:ea typeface="Proxima Nova"/>
                <a:cs typeface="Proxima Nova"/>
                <a:sym typeface="Proxima Nova"/>
              </a:rPr>
              <a:t> is a method of version control</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sym typeface="Proxima Nova"/>
              </a:rPr>
              <a:t>Version control is a snapshot of your folder at the stage you’ve “saved” it</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sym typeface="Proxima Nova"/>
              </a:rPr>
              <a:t>These ”snapshots” are saved in case you need to revert back to an older version</a:t>
            </a:r>
            <a:endParaRPr lang="en-US" dirty="0">
              <a:ea typeface="Proxima Nova"/>
            </a:endParaRPr>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10800000">
            <a:off x="8122238" y="1505044"/>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Rounded Rectangle 26">
            <a:extLst>
              <a:ext uri="{FF2B5EF4-FFF2-40B4-BE49-F238E27FC236}">
                <a16:creationId xmlns:a16="http://schemas.microsoft.com/office/drawing/2014/main" id="{3DC6D438-DA1F-F548-B2F6-C8C981D83BBD}"/>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sp>
        <p:nvSpPr>
          <p:cNvPr id="28" name="Rounded Rectangle 27">
            <a:extLst>
              <a:ext uri="{FF2B5EF4-FFF2-40B4-BE49-F238E27FC236}">
                <a16:creationId xmlns:a16="http://schemas.microsoft.com/office/drawing/2014/main" id="{3B0FBF16-2965-974A-A95B-655A4E97A71C}"/>
              </a:ext>
            </a:extLst>
          </p:cNvPr>
          <p:cNvSpPr/>
          <p:nvPr/>
        </p:nvSpPr>
        <p:spPr>
          <a:xfrm>
            <a:off x="8026280" y="2211371"/>
            <a:ext cx="1117720" cy="1013626"/>
          </a:xfrm>
          <a:prstGeom prst="roundRect">
            <a:avLst/>
          </a:prstGeom>
          <a:solidFill>
            <a:schemeClr val="tx1">
              <a:lumMod val="50000"/>
              <a:lumOff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Teammate makes an edit and push</a:t>
            </a:r>
          </a:p>
        </p:txBody>
      </p:sp>
    </p:spTree>
    <p:extLst>
      <p:ext uri="{BB962C8B-B14F-4D97-AF65-F5344CB8AC3E}">
        <p14:creationId xmlns:p14="http://schemas.microsoft.com/office/powerpoint/2010/main" val="1360537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
        <p:nvSpPr>
          <p:cNvPr id="27" name="Rounded Rectangle 26">
            <a:extLst>
              <a:ext uri="{FF2B5EF4-FFF2-40B4-BE49-F238E27FC236}">
                <a16:creationId xmlns:a16="http://schemas.microsoft.com/office/drawing/2014/main" id="{3DC6D438-DA1F-F548-B2F6-C8C981D83BBD}"/>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sp>
        <p:nvSpPr>
          <p:cNvPr id="30" name="Right Arrow 29">
            <a:extLst>
              <a:ext uri="{FF2B5EF4-FFF2-40B4-BE49-F238E27FC236}">
                <a16:creationId xmlns:a16="http://schemas.microsoft.com/office/drawing/2014/main" id="{BD2A509E-726A-E942-B950-B24398C05127}"/>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Rounded Rectangle 28">
            <a:extLst>
              <a:ext uri="{FF2B5EF4-FFF2-40B4-BE49-F238E27FC236}">
                <a16:creationId xmlns:a16="http://schemas.microsoft.com/office/drawing/2014/main" id="{5CE83ED1-C42F-A947-A9E0-836A5E3C9341}"/>
              </a:ext>
            </a:extLst>
          </p:cNvPr>
          <p:cNvSpPr/>
          <p:nvPr/>
        </p:nvSpPr>
        <p:spPr>
          <a:xfrm>
            <a:off x="6669218" y="2595270"/>
            <a:ext cx="1712649" cy="603766"/>
          </a:xfrm>
          <a:prstGeom prst="roundRect">
            <a:avLst/>
          </a:prstGeom>
          <a:solidFill>
            <a:schemeClr val="tx1">
              <a:lumMod val="50000"/>
              <a:lumOff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Updated code</a:t>
            </a:r>
          </a:p>
        </p:txBody>
      </p:sp>
    </p:spTree>
    <p:extLst>
      <p:ext uri="{BB962C8B-B14F-4D97-AF65-F5344CB8AC3E}">
        <p14:creationId xmlns:p14="http://schemas.microsoft.com/office/powerpoint/2010/main" val="34204413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cxnSp>
        <p:nvCxnSpPr>
          <p:cNvPr id="6" name="Straight Arrow Connector 5">
            <a:extLst>
              <a:ext uri="{FF2B5EF4-FFF2-40B4-BE49-F238E27FC236}">
                <a16:creationId xmlns:a16="http://schemas.microsoft.com/office/drawing/2014/main" id="{09157C69-791B-1447-B6B2-678BB1D91AFE}"/>
              </a:ext>
            </a:extLst>
          </p:cNvPr>
          <p:cNvCxnSpPr>
            <a:cxnSpLocks/>
          </p:cNvCxnSpPr>
          <p:nvPr/>
        </p:nvCxnSpPr>
        <p:spPr>
          <a:xfrm>
            <a:off x="5487683" y="4305300"/>
            <a:ext cx="1280129" cy="0"/>
          </a:xfrm>
          <a:prstGeom prst="straightConnector1">
            <a:avLst/>
          </a:prstGeom>
          <a:ln w="1397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3F98D52D-8F5E-7241-AF9F-735D310CD3E2}"/>
              </a:ext>
            </a:extLst>
          </p:cNvPr>
          <p:cNvSpPr/>
          <p:nvPr/>
        </p:nvSpPr>
        <p:spPr>
          <a:xfrm>
            <a:off x="4261778" y="391742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11" name="TextBox 10">
            <a:extLst>
              <a:ext uri="{FF2B5EF4-FFF2-40B4-BE49-F238E27FC236}">
                <a16:creationId xmlns:a16="http://schemas.microsoft.com/office/drawing/2014/main" id="{DD364879-003E-2745-A963-AD36CC2C80D0}"/>
              </a:ext>
            </a:extLst>
          </p:cNvPr>
          <p:cNvSpPr txBox="1"/>
          <p:nvPr/>
        </p:nvSpPr>
        <p:spPr>
          <a:xfrm>
            <a:off x="5361034" y="3317635"/>
            <a:ext cx="1617253" cy="707886"/>
          </a:xfrm>
          <a:prstGeom prst="rect">
            <a:avLst/>
          </a:prstGeom>
          <a:noFill/>
        </p:spPr>
        <p:txBody>
          <a:bodyPr wrap="square" rtlCol="0">
            <a:spAutoFit/>
          </a:bodyPr>
          <a:lstStyle/>
          <a:p>
            <a:r>
              <a:rPr lang="en-US" sz="2000" dirty="0"/>
              <a:t>These don’t match now.</a:t>
            </a:r>
          </a:p>
        </p:txBody>
      </p:sp>
      <p:sp>
        <p:nvSpPr>
          <p:cNvPr id="28" name="Rounded Rectangle 27">
            <a:extLst>
              <a:ext uri="{FF2B5EF4-FFF2-40B4-BE49-F238E27FC236}">
                <a16:creationId xmlns:a16="http://schemas.microsoft.com/office/drawing/2014/main" id="{F3DEFE1F-52CD-934E-AFC2-C1EC8D740E84}"/>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sp>
        <p:nvSpPr>
          <p:cNvPr id="30" name="Rounded Rectangle 29">
            <a:extLst>
              <a:ext uri="{FF2B5EF4-FFF2-40B4-BE49-F238E27FC236}">
                <a16:creationId xmlns:a16="http://schemas.microsoft.com/office/drawing/2014/main" id="{BBE26495-8E80-E049-865B-E847292BF101}"/>
              </a:ext>
            </a:extLst>
          </p:cNvPr>
          <p:cNvSpPr/>
          <p:nvPr/>
        </p:nvSpPr>
        <p:spPr>
          <a:xfrm>
            <a:off x="6669218" y="2595270"/>
            <a:ext cx="1712649" cy="603766"/>
          </a:xfrm>
          <a:prstGeom prst="roundRect">
            <a:avLst/>
          </a:prstGeom>
          <a:solidFill>
            <a:schemeClr val="tx1">
              <a:lumMod val="50000"/>
              <a:lumOff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Updated code</a:t>
            </a:r>
          </a:p>
        </p:txBody>
      </p:sp>
    </p:spTree>
    <p:extLst>
      <p:ext uri="{BB962C8B-B14F-4D97-AF65-F5344CB8AC3E}">
        <p14:creationId xmlns:p14="http://schemas.microsoft.com/office/powerpoint/2010/main" val="37035866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008295"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263418" y="442361"/>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2907301"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162424" y="442361"/>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4806307" y="1266149"/>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061430" y="442361"/>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46376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261778" y="1502454"/>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164529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374754" y="1502455"/>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3556282" y="171821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3C91A314-6EE7-9544-98C3-AB32618B5865}"/>
              </a:ext>
            </a:extLst>
          </p:cNvPr>
          <p:cNvCxnSpPr/>
          <p:nvPr/>
        </p:nvCxnSpPr>
        <p:spPr>
          <a:xfrm>
            <a:off x="7498707" y="1261872"/>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Rounded Rectangle 22">
            <a:extLst>
              <a:ext uri="{FF2B5EF4-FFF2-40B4-BE49-F238E27FC236}">
                <a16:creationId xmlns:a16="http://schemas.microsoft.com/office/drawing/2014/main" id="{19B52162-2BCA-2942-B144-71A942EBD95F}"/>
              </a:ext>
            </a:extLst>
          </p:cNvPr>
          <p:cNvSpPr/>
          <p:nvPr/>
        </p:nvSpPr>
        <p:spPr>
          <a:xfrm>
            <a:off x="6954176" y="146449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cxnSp>
        <p:nvCxnSpPr>
          <p:cNvPr id="24" name="Straight Connector 23">
            <a:extLst>
              <a:ext uri="{FF2B5EF4-FFF2-40B4-BE49-F238E27FC236}">
                <a16:creationId xmlns:a16="http://schemas.microsoft.com/office/drawing/2014/main" id="{7A819AF9-71E4-9C47-83F9-6AA712F68B58}"/>
              </a:ext>
            </a:extLst>
          </p:cNvPr>
          <p:cNvCxnSpPr/>
          <p:nvPr/>
        </p:nvCxnSpPr>
        <p:spPr>
          <a:xfrm>
            <a:off x="6159500" y="215900"/>
            <a:ext cx="0" cy="468630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2" name="Right Arrow 21">
            <a:extLst>
              <a:ext uri="{FF2B5EF4-FFF2-40B4-BE49-F238E27FC236}">
                <a16:creationId xmlns:a16="http://schemas.microsoft.com/office/drawing/2014/main" id="{A1C96053-ECEB-E149-86AF-38F9A4EF9D5B}"/>
              </a:ext>
            </a:extLst>
          </p:cNvPr>
          <p:cNvSpPr/>
          <p:nvPr/>
        </p:nvSpPr>
        <p:spPr>
          <a:xfrm>
            <a:off x="5649783" y="151786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Push</a:t>
            </a:r>
          </a:p>
        </p:txBody>
      </p:sp>
      <p:sp>
        <p:nvSpPr>
          <p:cNvPr id="25" name="Right Arrow 24">
            <a:extLst>
              <a:ext uri="{FF2B5EF4-FFF2-40B4-BE49-F238E27FC236}">
                <a16:creationId xmlns:a16="http://schemas.microsoft.com/office/drawing/2014/main" id="{367B9FC7-1A24-1947-B031-9B3718AA4111}"/>
              </a:ext>
            </a:extLst>
          </p:cNvPr>
          <p:cNvSpPr/>
          <p:nvPr/>
        </p:nvSpPr>
        <p:spPr>
          <a:xfrm rot="5400000">
            <a:off x="6731290" y="2737715"/>
            <a:ext cx="1562805"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Rounded Rectangle 2">
            <a:extLst>
              <a:ext uri="{FF2B5EF4-FFF2-40B4-BE49-F238E27FC236}">
                <a16:creationId xmlns:a16="http://schemas.microsoft.com/office/drawing/2014/main" id="{6CCCDD3A-6021-E949-80D5-7B4416B210D5}"/>
              </a:ext>
            </a:extLst>
          </p:cNvPr>
          <p:cNvSpPr/>
          <p:nvPr/>
        </p:nvSpPr>
        <p:spPr>
          <a:xfrm>
            <a:off x="6669218" y="2595270"/>
            <a:ext cx="1712649" cy="603766"/>
          </a:xfrm>
          <a:prstGeom prst="roundRect">
            <a:avLst/>
          </a:prstGeom>
          <a:solidFill>
            <a:schemeClr val="tx1">
              <a:lumMod val="50000"/>
              <a:lumOff val="50000"/>
            </a:schemeClr>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Updated code</a:t>
            </a:r>
          </a:p>
        </p:txBody>
      </p:sp>
      <p:sp>
        <p:nvSpPr>
          <p:cNvPr id="26" name="Rounded Rectangle 25">
            <a:extLst>
              <a:ext uri="{FF2B5EF4-FFF2-40B4-BE49-F238E27FC236}">
                <a16:creationId xmlns:a16="http://schemas.microsoft.com/office/drawing/2014/main" id="{D4001FDA-63A6-DA48-A596-EA6739E5EDB9}"/>
              </a:ext>
            </a:extLst>
          </p:cNvPr>
          <p:cNvSpPr/>
          <p:nvPr/>
        </p:nvSpPr>
        <p:spPr>
          <a:xfrm>
            <a:off x="6954175" y="3917427"/>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
        <p:nvSpPr>
          <p:cNvPr id="27" name="Rounded Rectangle 26">
            <a:extLst>
              <a:ext uri="{FF2B5EF4-FFF2-40B4-BE49-F238E27FC236}">
                <a16:creationId xmlns:a16="http://schemas.microsoft.com/office/drawing/2014/main" id="{3F98D52D-8F5E-7241-AF9F-735D310CD3E2}"/>
              </a:ext>
            </a:extLst>
          </p:cNvPr>
          <p:cNvSpPr/>
          <p:nvPr/>
        </p:nvSpPr>
        <p:spPr>
          <a:xfrm>
            <a:off x="4261778" y="3917426"/>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a:t>
            </a:r>
            <a:r>
              <a:rPr lang="en-US" dirty="0" err="1"/>
              <a:t>Whoo</a:t>
            </a:r>
            <a:r>
              <a:rPr lang="en-US" dirty="0"/>
              <a:t>!</a:t>
            </a:r>
          </a:p>
        </p:txBody>
      </p:sp>
      <p:sp>
        <p:nvSpPr>
          <p:cNvPr id="28" name="Right Arrow 27">
            <a:extLst>
              <a:ext uri="{FF2B5EF4-FFF2-40B4-BE49-F238E27FC236}">
                <a16:creationId xmlns:a16="http://schemas.microsoft.com/office/drawing/2014/main" id="{4D13F20F-6599-C146-AF79-F4780C7BCF3B}"/>
              </a:ext>
            </a:extLst>
          </p:cNvPr>
          <p:cNvSpPr/>
          <p:nvPr/>
        </p:nvSpPr>
        <p:spPr>
          <a:xfrm flipH="1">
            <a:off x="5551183" y="3955526"/>
            <a:ext cx="1181529" cy="632572"/>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Pull</a:t>
            </a:r>
          </a:p>
        </p:txBody>
      </p:sp>
      <p:sp>
        <p:nvSpPr>
          <p:cNvPr id="29" name="Rounded Rectangle 28">
            <a:extLst>
              <a:ext uri="{FF2B5EF4-FFF2-40B4-BE49-F238E27FC236}">
                <a16:creationId xmlns:a16="http://schemas.microsoft.com/office/drawing/2014/main" id="{0170F50E-1D00-0B4B-9219-A9C4C4AB39D7}"/>
              </a:ext>
            </a:extLst>
          </p:cNvPr>
          <p:cNvSpPr/>
          <p:nvPr/>
        </p:nvSpPr>
        <p:spPr>
          <a:xfrm>
            <a:off x="6773841" y="442361"/>
            <a:ext cx="1489753" cy="647272"/>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Remote Repo on GitHub</a:t>
            </a:r>
          </a:p>
        </p:txBody>
      </p:sp>
    </p:spTree>
    <p:extLst>
      <p:ext uri="{BB962C8B-B14F-4D97-AF65-F5344CB8AC3E}">
        <p14:creationId xmlns:p14="http://schemas.microsoft.com/office/powerpoint/2010/main" val="11772316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Summary</a:t>
            </a:r>
            <a:endParaRPr dirty="0"/>
          </a:p>
        </p:txBody>
      </p:sp>
      <p:sp>
        <p:nvSpPr>
          <p:cNvPr id="92" name="Google Shape;92;p17"/>
          <p:cNvSpPr txBox="1">
            <a:spLocks noGrp="1"/>
          </p:cNvSpPr>
          <p:nvPr>
            <p:ph type="body" idx="1"/>
          </p:nvPr>
        </p:nvSpPr>
        <p:spPr>
          <a:xfrm>
            <a:off x="311700" y="1457200"/>
            <a:ext cx="8520600" cy="340944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Git and GitHub are powerful tools for maintaining code</a:t>
            </a:r>
          </a:p>
          <a:p>
            <a:pPr marL="457200" marR="0" lvl="0" indent="-381000" algn="l" rtl="0">
              <a:lnSpc>
                <a:spcPct val="115000"/>
              </a:lnSpc>
              <a:spcBef>
                <a:spcPts val="0"/>
              </a:spcBef>
              <a:spcAft>
                <a:spcPts val="0"/>
              </a:spcAft>
              <a:buClr>
                <a:srgbClr val="434343"/>
              </a:buClr>
              <a:buSzPts val="2400"/>
              <a:buFont typeface="Proxima Nova"/>
              <a:buChar char="●"/>
            </a:pPr>
            <a:endParaRPr lang="en-US" sz="2400" b="0" i="0" u="none" strike="noStrike" cap="none"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err="1">
                <a:solidFill>
                  <a:srgbClr val="434343"/>
                </a:solidFill>
                <a:latin typeface="Proxima Nova"/>
                <a:sym typeface="Proxima Nova"/>
              </a:rPr>
              <a:t>Git</a:t>
            </a:r>
            <a:r>
              <a:rPr lang="en-US" sz="2400" dirty="0">
                <a:solidFill>
                  <a:srgbClr val="434343"/>
                </a:solidFill>
                <a:latin typeface="Proxima Nova"/>
                <a:sym typeface="Proxima Nova"/>
              </a:rPr>
              <a:t> allows us to create checkpoint via commits, and give us the power to move back in time if we break our code</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sym typeface="Proxima Nova"/>
              </a:rPr>
              <a:t>GitHub allows us to share our code with others and allows multiple people to make changes to the code.</a:t>
            </a: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2925643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Best Practice</a:t>
            </a:r>
            <a:endParaRPr dirty="0"/>
          </a:p>
        </p:txBody>
      </p:sp>
      <p:sp>
        <p:nvSpPr>
          <p:cNvPr id="92" name="Google Shape;92;p17"/>
          <p:cNvSpPr txBox="1">
            <a:spLocks noGrp="1"/>
          </p:cNvSpPr>
          <p:nvPr>
            <p:ph type="body" idx="1"/>
          </p:nvPr>
        </p:nvSpPr>
        <p:spPr>
          <a:xfrm>
            <a:off x="318598" y="1437604"/>
            <a:ext cx="8520600" cy="3807752"/>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000" b="0" i="0" u="none" strike="noStrike" cap="none" dirty="0">
                <a:solidFill>
                  <a:srgbClr val="434343"/>
                </a:solidFill>
                <a:latin typeface="Proxima Nova"/>
                <a:ea typeface="Proxima Nova"/>
                <a:cs typeface="Proxima Nova"/>
                <a:sym typeface="Proxima Nova"/>
              </a:rPr>
              <a:t>A smart person would keep a GitHub repo for all of their projects. They would create one right after this lecture for project 1. That way, if they happen to spill coffee on their laptop, their code is backed up.</a:t>
            </a:r>
          </a:p>
          <a:p>
            <a:pPr marL="457200" marR="0" lvl="0" indent="-381000" algn="l" rtl="0">
              <a:lnSpc>
                <a:spcPct val="115000"/>
              </a:lnSpc>
              <a:spcBef>
                <a:spcPts val="0"/>
              </a:spcBef>
              <a:spcAft>
                <a:spcPts val="0"/>
              </a:spcAft>
              <a:buClr>
                <a:srgbClr val="434343"/>
              </a:buClr>
              <a:buSzPts val="2400"/>
              <a:buFont typeface="Proxima Nova"/>
              <a:buChar char="●"/>
            </a:pPr>
            <a:endParaRPr lang="en-US" sz="2000" b="0" i="0" u="none" strike="noStrike" cap="none" dirty="0">
              <a:solidFill>
                <a:srgbClr val="434343"/>
              </a:solidFill>
              <a:latin typeface="Proxima Nova"/>
              <a:ea typeface="Proxima Nova"/>
              <a:cs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000" dirty="0">
                <a:solidFill>
                  <a:srgbClr val="434343"/>
                </a:solidFill>
                <a:latin typeface="Proxima Nova"/>
                <a:sym typeface="Proxima Nova"/>
              </a:rPr>
              <a:t>It’s a good idea to commit/push often. I usually do so after every completed “point” in my code. Finished a few functions that now work together? Commit. Updated comments in the code? Commit. </a:t>
            </a:r>
          </a:p>
          <a:p>
            <a:pPr marL="76200" marR="0" lvl="0" indent="0" algn="l" rtl="0">
              <a:lnSpc>
                <a:spcPct val="115000"/>
              </a:lnSpc>
              <a:spcBef>
                <a:spcPts val="0"/>
              </a:spcBef>
              <a:spcAft>
                <a:spcPts val="0"/>
              </a:spcAft>
              <a:buClr>
                <a:srgbClr val="434343"/>
              </a:buClr>
              <a:buSzPts val="2400"/>
            </a:pPr>
            <a:endParaRPr sz="1600"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54036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68A2-E177-1244-81D7-7F5A9296F3C9}"/>
              </a:ext>
            </a:extLst>
          </p:cNvPr>
          <p:cNvSpPr>
            <a:spLocks noGrp="1"/>
          </p:cNvSpPr>
          <p:nvPr>
            <p:ph type="ctrTitle"/>
          </p:nvPr>
        </p:nvSpPr>
        <p:spPr/>
        <p:txBody>
          <a:bodyPr anchor="ctr"/>
          <a:lstStyle/>
          <a:p>
            <a:r>
              <a:rPr lang="en-US" dirty="0"/>
              <a:t>The Metis Workflow</a:t>
            </a:r>
          </a:p>
        </p:txBody>
      </p:sp>
      <p:sp>
        <p:nvSpPr>
          <p:cNvPr id="3" name="Subtitle 2">
            <a:extLst>
              <a:ext uri="{FF2B5EF4-FFF2-40B4-BE49-F238E27FC236}">
                <a16:creationId xmlns:a16="http://schemas.microsoft.com/office/drawing/2014/main" id="{A913EC36-3A28-1E40-8C81-2954EEA38D0A}"/>
              </a:ext>
            </a:extLst>
          </p:cNvPr>
          <p:cNvSpPr>
            <a:spLocks noGrp="1"/>
          </p:cNvSpPr>
          <p:nvPr>
            <p:ph type="subTitle" idx="1"/>
          </p:nvPr>
        </p:nvSpPr>
        <p:spPr/>
        <p:txBody>
          <a:bodyPr>
            <a:normAutofit/>
          </a:bodyPr>
          <a:lstStyle/>
          <a:p>
            <a:r>
              <a:rPr lang="en-US" sz="2200" dirty="0"/>
              <a:t>Setting up your forked repo</a:t>
            </a:r>
          </a:p>
        </p:txBody>
      </p:sp>
    </p:spTree>
    <p:extLst>
      <p:ext uri="{BB962C8B-B14F-4D97-AF65-F5344CB8AC3E}">
        <p14:creationId xmlns:p14="http://schemas.microsoft.com/office/powerpoint/2010/main" val="36548844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Tree>
    <p:extLst>
      <p:ext uri="{BB962C8B-B14F-4D97-AF65-F5344CB8AC3E}">
        <p14:creationId xmlns:p14="http://schemas.microsoft.com/office/powerpoint/2010/main" val="16157439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10" name="Rectangle 9">
            <a:extLst>
              <a:ext uri="{FF2B5EF4-FFF2-40B4-BE49-F238E27FC236}">
                <a16:creationId xmlns:a16="http://schemas.microsoft.com/office/drawing/2014/main" id="{E40E2D20-598C-E141-B4E7-635B2B280D9E}"/>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000" dirty="0"/>
          </a:p>
        </p:txBody>
      </p:sp>
      <p:sp>
        <p:nvSpPr>
          <p:cNvPr id="11" name="Parallelogram 10">
            <a:extLst>
              <a:ext uri="{FF2B5EF4-FFF2-40B4-BE49-F238E27FC236}">
                <a16:creationId xmlns:a16="http://schemas.microsoft.com/office/drawing/2014/main" id="{4388CA08-FD5B-1E4C-AD25-06570913E805}"/>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8725059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2000" dirty="0"/>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p:nvPr/>
        </p:nvCxnSpPr>
        <p:spPr>
          <a:xfrm>
            <a:off x="2976800" y="1259840"/>
            <a:ext cx="166632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00A2C56-ADB6-114E-BD65-B1FE4587A666}"/>
              </a:ext>
            </a:extLst>
          </p:cNvPr>
          <p:cNvSpPr txBox="1"/>
          <p:nvPr/>
        </p:nvSpPr>
        <p:spPr>
          <a:xfrm>
            <a:off x="3169840" y="679436"/>
            <a:ext cx="1106393" cy="461665"/>
          </a:xfrm>
          <a:prstGeom prst="rect">
            <a:avLst/>
          </a:prstGeom>
          <a:noFill/>
        </p:spPr>
        <p:txBody>
          <a:bodyPr wrap="none" rtlCol="0">
            <a:spAutoFit/>
          </a:bodyPr>
          <a:lstStyle/>
          <a:p>
            <a:r>
              <a:rPr lang="en-US" sz="2400" b="1" dirty="0">
                <a:latin typeface="+mj-lt"/>
              </a:rPr>
              <a:t>1. fork</a:t>
            </a:r>
          </a:p>
        </p:txBody>
      </p:sp>
    </p:spTree>
    <p:extLst>
      <p:ext uri="{BB962C8B-B14F-4D97-AF65-F5344CB8AC3E}">
        <p14:creationId xmlns:p14="http://schemas.microsoft.com/office/powerpoint/2010/main" val="17509302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US" sz="2800" b="1" i="0" u="none" strike="noStrike" cap="none" dirty="0">
                <a:solidFill>
                  <a:srgbClr val="434343"/>
                </a:solidFill>
                <a:latin typeface="Proxima Nova"/>
                <a:ea typeface="Proxima Nova"/>
                <a:cs typeface="Proxima Nova"/>
                <a:sym typeface="Proxima Nova"/>
              </a:rPr>
              <a:t>What is </a:t>
            </a:r>
            <a:r>
              <a:rPr lang="en-US" sz="2800" b="1" i="0" u="none" strike="noStrike" cap="none" dirty="0" err="1">
                <a:solidFill>
                  <a:srgbClr val="434343"/>
                </a:solidFill>
                <a:latin typeface="Proxima Nova"/>
                <a:ea typeface="Proxima Nova"/>
                <a:cs typeface="Proxima Nova"/>
                <a:sym typeface="Proxima Nova"/>
              </a:rPr>
              <a:t>Github</a:t>
            </a:r>
            <a:r>
              <a:rPr lang="en-US" sz="2800" b="1" i="0" u="none" strike="noStrike" cap="none" dirty="0">
                <a:solidFill>
                  <a:srgbClr val="434343"/>
                </a:solidFill>
                <a:latin typeface="Proxima Nova"/>
                <a:ea typeface="Proxima Nova"/>
                <a:cs typeface="Proxima Nova"/>
                <a:sym typeface="Proxima Nova"/>
              </a:rPr>
              <a:t>?</a:t>
            </a:r>
            <a:endParaRPr dirty="0"/>
          </a:p>
        </p:txBody>
      </p:sp>
      <p:sp>
        <p:nvSpPr>
          <p:cNvPr id="92" name="Google Shape;92;p17"/>
          <p:cNvSpPr txBox="1">
            <a:spLocks noGrp="1"/>
          </p:cNvSpPr>
          <p:nvPr>
            <p:ph type="body" idx="1"/>
          </p:nvPr>
        </p:nvSpPr>
        <p:spPr>
          <a:xfrm>
            <a:off x="311700" y="1457200"/>
            <a:ext cx="6606600" cy="3278086"/>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err="1">
                <a:solidFill>
                  <a:srgbClr val="434343"/>
                </a:solidFill>
                <a:latin typeface="Proxima Nova"/>
                <a:ea typeface="Proxima Nova"/>
                <a:cs typeface="Proxima Nova"/>
                <a:sym typeface="Proxima Nova"/>
              </a:rPr>
              <a:t>Github</a:t>
            </a:r>
            <a:r>
              <a:rPr lang="en-US" sz="2400" b="0" i="0" u="none" strike="noStrike" cap="none" dirty="0">
                <a:solidFill>
                  <a:srgbClr val="434343"/>
                </a:solidFill>
                <a:latin typeface="Proxima Nova"/>
                <a:ea typeface="Proxima Nova"/>
                <a:cs typeface="Proxima Nova"/>
                <a:sym typeface="Proxima Nova"/>
              </a:rPr>
              <a:t> is a website where you can store and share your </a:t>
            </a:r>
            <a:r>
              <a:rPr lang="en-US" sz="2400" b="0" i="0" u="none" strike="noStrike" cap="none" dirty="0" err="1">
                <a:solidFill>
                  <a:srgbClr val="434343"/>
                </a:solidFill>
                <a:latin typeface="Proxima Nova"/>
                <a:ea typeface="Proxima Nova"/>
                <a:cs typeface="Proxima Nova"/>
                <a:sym typeface="Proxima Nova"/>
              </a:rPr>
              <a:t>Github</a:t>
            </a:r>
            <a:r>
              <a:rPr lang="en-US" sz="2400" b="0" i="0" u="none" strike="noStrike" cap="none" dirty="0">
                <a:solidFill>
                  <a:srgbClr val="434343"/>
                </a:solidFill>
                <a:latin typeface="Proxima Nova"/>
                <a:ea typeface="Proxima Nova"/>
                <a:cs typeface="Proxima Nova"/>
                <a:sym typeface="Proxima Nova"/>
              </a:rPr>
              <a:t> repository (or repo)</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err="1">
                <a:solidFill>
                  <a:srgbClr val="434343"/>
                </a:solidFill>
                <a:latin typeface="Proxima Nova"/>
                <a:ea typeface="Proxima Nova"/>
                <a:sym typeface="Proxima Nova"/>
              </a:rPr>
              <a:t>Github</a:t>
            </a:r>
            <a:r>
              <a:rPr lang="en-US" sz="2400" dirty="0">
                <a:solidFill>
                  <a:srgbClr val="434343"/>
                </a:solidFill>
                <a:latin typeface="Proxima Nova"/>
                <a:ea typeface="Proxima Nova"/>
                <a:sym typeface="Proxima Nova"/>
              </a:rPr>
              <a:t> has an easy to use interface</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ea typeface="Proxima Nova"/>
              <a:sym typeface="Proxima Nova"/>
            </a:endParaRPr>
          </a:p>
          <a:p>
            <a:pPr marL="457200" marR="0" lvl="0" indent="-381000" algn="l" rtl="0">
              <a:lnSpc>
                <a:spcPct val="115000"/>
              </a:lnSpc>
              <a:spcBef>
                <a:spcPts val="0"/>
              </a:spcBef>
              <a:spcAft>
                <a:spcPts val="0"/>
              </a:spcAft>
              <a:buClr>
                <a:srgbClr val="434343"/>
              </a:buClr>
              <a:buSzPts val="2400"/>
              <a:buFont typeface="Proxima Nova"/>
              <a:buChar char="●"/>
            </a:pPr>
            <a:r>
              <a:rPr lang="en-US" sz="2400" dirty="0">
                <a:solidFill>
                  <a:srgbClr val="434343"/>
                </a:solidFill>
                <a:latin typeface="Proxima Nova"/>
                <a:ea typeface="Proxima Nova"/>
                <a:sym typeface="Proxima Nova"/>
              </a:rPr>
              <a:t>It offers collaboration tools like “forks” and “pull requests”</a:t>
            </a:r>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pic>
        <p:nvPicPr>
          <p:cNvPr id="6" name="Octocat.png" descr="Octocat.png">
            <a:extLst>
              <a:ext uri="{FF2B5EF4-FFF2-40B4-BE49-F238E27FC236}">
                <a16:creationId xmlns:a16="http://schemas.microsoft.com/office/drawing/2014/main" id="{E8D6ABEF-CF92-F048-AB54-6344A122E1F8}"/>
              </a:ext>
            </a:extLst>
          </p:cNvPr>
          <p:cNvPicPr>
            <a:picLocks noChangeAspect="1"/>
          </p:cNvPicPr>
          <p:nvPr/>
        </p:nvPicPr>
        <p:blipFill>
          <a:blip r:embed="rId4"/>
          <a:stretch>
            <a:fillRect/>
          </a:stretch>
        </p:blipFill>
        <p:spPr>
          <a:xfrm>
            <a:off x="3737812" y="223601"/>
            <a:ext cx="914240" cy="759962"/>
          </a:xfrm>
          <a:prstGeom prst="rect">
            <a:avLst/>
          </a:prstGeom>
          <a:ln w="12700">
            <a:miter lim="400000"/>
          </a:ln>
        </p:spPr>
      </p:pic>
    </p:spTree>
    <p:extLst>
      <p:ext uri="{BB962C8B-B14F-4D97-AF65-F5344CB8AC3E}">
        <p14:creationId xmlns:p14="http://schemas.microsoft.com/office/powerpoint/2010/main" val="4229005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p:nvPr/>
        </p:nvCxnSpPr>
        <p:spPr>
          <a:xfrm>
            <a:off x="2976800" y="1259840"/>
            <a:ext cx="166632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9B15F52-BECC-C14F-AB70-09ADBE184DA8}"/>
              </a:ext>
            </a:extLst>
          </p:cNvPr>
          <p:cNvSpPr txBox="1"/>
          <p:nvPr/>
        </p:nvSpPr>
        <p:spPr>
          <a:xfrm>
            <a:off x="3169840" y="679436"/>
            <a:ext cx="1106393" cy="461665"/>
          </a:xfrm>
          <a:prstGeom prst="rect">
            <a:avLst/>
          </a:prstGeom>
          <a:noFill/>
        </p:spPr>
        <p:txBody>
          <a:bodyPr wrap="none" rtlCol="0">
            <a:spAutoFit/>
          </a:bodyPr>
          <a:lstStyle/>
          <a:p>
            <a:r>
              <a:rPr lang="en-US" sz="2400" b="1" dirty="0">
                <a:latin typeface="+mj-lt"/>
              </a:rPr>
              <a:t>1. fork</a:t>
            </a:r>
          </a:p>
        </p:txBody>
      </p:sp>
      <p:cxnSp>
        <p:nvCxnSpPr>
          <p:cNvPr id="13" name="Straight Arrow Connector 12">
            <a:extLst>
              <a:ext uri="{FF2B5EF4-FFF2-40B4-BE49-F238E27FC236}">
                <a16:creationId xmlns:a16="http://schemas.microsoft.com/office/drawing/2014/main" id="{80F14B25-05CE-7D41-B9BC-0D7DDD3DA1D3}"/>
              </a:ext>
            </a:extLst>
          </p:cNvPr>
          <p:cNvCxnSpPr>
            <a:cxnSpLocks/>
          </p:cNvCxnSpPr>
          <p:nvPr/>
        </p:nvCxnSpPr>
        <p:spPr>
          <a:xfrm>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E2B9656-F2BC-5E44-A31F-2F7DBE28A41B}"/>
              </a:ext>
            </a:extLst>
          </p:cNvPr>
          <p:cNvSpPr txBox="1"/>
          <p:nvPr/>
        </p:nvSpPr>
        <p:spPr>
          <a:xfrm>
            <a:off x="5613320" y="2118975"/>
            <a:ext cx="1957587" cy="461665"/>
          </a:xfrm>
          <a:prstGeom prst="rect">
            <a:avLst/>
          </a:prstGeom>
          <a:noFill/>
        </p:spPr>
        <p:txBody>
          <a:bodyPr wrap="none" rtlCol="0">
            <a:spAutoFit/>
          </a:bodyPr>
          <a:lstStyle/>
          <a:p>
            <a:r>
              <a:rPr lang="en-US" sz="2400" b="1" dirty="0">
                <a:latin typeface="+mj-lt"/>
              </a:rPr>
              <a:t>2. `</a:t>
            </a:r>
            <a:r>
              <a:rPr lang="en-US" sz="2400" b="1" dirty="0" err="1">
                <a:latin typeface="+mj-lt"/>
              </a:rPr>
              <a:t>git</a:t>
            </a:r>
            <a:r>
              <a:rPr lang="en-US" sz="2400" b="1" dirty="0">
                <a:latin typeface="+mj-lt"/>
              </a:rPr>
              <a:t> clone`</a:t>
            </a:r>
          </a:p>
        </p:txBody>
      </p:sp>
    </p:spTree>
    <p:extLst>
      <p:ext uri="{BB962C8B-B14F-4D97-AF65-F5344CB8AC3E}">
        <p14:creationId xmlns:p14="http://schemas.microsoft.com/office/powerpoint/2010/main" val="24760973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p:nvPr/>
        </p:nvCxnSpPr>
        <p:spPr>
          <a:xfrm>
            <a:off x="2976800" y="1259840"/>
            <a:ext cx="166632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9B15F52-BECC-C14F-AB70-09ADBE184DA8}"/>
              </a:ext>
            </a:extLst>
          </p:cNvPr>
          <p:cNvSpPr txBox="1"/>
          <p:nvPr/>
        </p:nvSpPr>
        <p:spPr>
          <a:xfrm>
            <a:off x="3169840" y="679436"/>
            <a:ext cx="1106393" cy="461665"/>
          </a:xfrm>
          <a:prstGeom prst="rect">
            <a:avLst/>
          </a:prstGeom>
          <a:noFill/>
        </p:spPr>
        <p:txBody>
          <a:bodyPr wrap="none" rtlCol="0">
            <a:spAutoFit/>
          </a:bodyPr>
          <a:lstStyle/>
          <a:p>
            <a:r>
              <a:rPr lang="en-US" sz="2400" b="1" dirty="0">
                <a:latin typeface="+mj-lt"/>
              </a:rPr>
              <a:t>1. fork</a:t>
            </a:r>
          </a:p>
        </p:txBody>
      </p:sp>
      <p:cxnSp>
        <p:nvCxnSpPr>
          <p:cNvPr id="13" name="Straight Arrow Connector 12">
            <a:extLst>
              <a:ext uri="{FF2B5EF4-FFF2-40B4-BE49-F238E27FC236}">
                <a16:creationId xmlns:a16="http://schemas.microsoft.com/office/drawing/2014/main" id="{80F14B25-05CE-7D41-B9BC-0D7DDD3DA1D3}"/>
              </a:ext>
            </a:extLst>
          </p:cNvPr>
          <p:cNvCxnSpPr>
            <a:cxnSpLocks/>
          </p:cNvCxnSpPr>
          <p:nvPr/>
        </p:nvCxnSpPr>
        <p:spPr>
          <a:xfrm>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E2B9656-F2BC-5E44-A31F-2F7DBE28A41B}"/>
              </a:ext>
            </a:extLst>
          </p:cNvPr>
          <p:cNvSpPr txBox="1"/>
          <p:nvPr/>
        </p:nvSpPr>
        <p:spPr>
          <a:xfrm>
            <a:off x="5613320" y="2118975"/>
            <a:ext cx="1957587" cy="461665"/>
          </a:xfrm>
          <a:prstGeom prst="rect">
            <a:avLst/>
          </a:prstGeom>
          <a:noFill/>
        </p:spPr>
        <p:txBody>
          <a:bodyPr wrap="none" rtlCol="0">
            <a:spAutoFit/>
          </a:bodyPr>
          <a:lstStyle/>
          <a:p>
            <a:r>
              <a:rPr lang="en-US" sz="2400" b="1" dirty="0">
                <a:latin typeface="+mj-lt"/>
              </a:rPr>
              <a:t>2. `</a:t>
            </a:r>
            <a:r>
              <a:rPr lang="en-US" sz="2400" b="1" dirty="0" err="1">
                <a:latin typeface="+mj-lt"/>
              </a:rPr>
              <a:t>git</a:t>
            </a:r>
            <a:r>
              <a:rPr lang="en-US" sz="2400" b="1" dirty="0">
                <a:latin typeface="+mj-lt"/>
              </a:rPr>
              <a:t> clone`</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Tree>
    <p:extLst>
      <p:ext uri="{BB962C8B-B14F-4D97-AF65-F5344CB8AC3E}">
        <p14:creationId xmlns:p14="http://schemas.microsoft.com/office/powerpoint/2010/main" val="32919360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p:nvPr/>
        </p:nvCxnSpPr>
        <p:spPr>
          <a:xfrm>
            <a:off x="2976800" y="1259840"/>
            <a:ext cx="1666320"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9B15F52-BECC-C14F-AB70-09ADBE184DA8}"/>
              </a:ext>
            </a:extLst>
          </p:cNvPr>
          <p:cNvSpPr txBox="1"/>
          <p:nvPr/>
        </p:nvSpPr>
        <p:spPr>
          <a:xfrm>
            <a:off x="3169840" y="679436"/>
            <a:ext cx="1106393" cy="461665"/>
          </a:xfrm>
          <a:prstGeom prst="rect">
            <a:avLst/>
          </a:prstGeom>
          <a:noFill/>
        </p:spPr>
        <p:txBody>
          <a:bodyPr wrap="none" rtlCol="0">
            <a:spAutoFit/>
          </a:bodyPr>
          <a:lstStyle/>
          <a:p>
            <a:r>
              <a:rPr lang="en-US" sz="2400" b="1" dirty="0">
                <a:latin typeface="+mj-lt"/>
              </a:rPr>
              <a:t>1. fork</a:t>
            </a:r>
          </a:p>
        </p:txBody>
      </p:sp>
      <p:cxnSp>
        <p:nvCxnSpPr>
          <p:cNvPr id="13" name="Straight Arrow Connector 12">
            <a:extLst>
              <a:ext uri="{FF2B5EF4-FFF2-40B4-BE49-F238E27FC236}">
                <a16:creationId xmlns:a16="http://schemas.microsoft.com/office/drawing/2014/main" id="{80F14B25-05CE-7D41-B9BC-0D7DDD3DA1D3}"/>
              </a:ext>
            </a:extLst>
          </p:cNvPr>
          <p:cNvCxnSpPr>
            <a:cxnSpLocks/>
          </p:cNvCxnSpPr>
          <p:nvPr/>
        </p:nvCxnSpPr>
        <p:spPr>
          <a:xfrm>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E2B9656-F2BC-5E44-A31F-2F7DBE28A41B}"/>
              </a:ext>
            </a:extLst>
          </p:cNvPr>
          <p:cNvSpPr txBox="1"/>
          <p:nvPr/>
        </p:nvSpPr>
        <p:spPr>
          <a:xfrm>
            <a:off x="5613320" y="2118975"/>
            <a:ext cx="1957587" cy="461665"/>
          </a:xfrm>
          <a:prstGeom prst="rect">
            <a:avLst/>
          </a:prstGeom>
          <a:noFill/>
        </p:spPr>
        <p:txBody>
          <a:bodyPr wrap="none" rtlCol="0">
            <a:spAutoFit/>
          </a:bodyPr>
          <a:lstStyle/>
          <a:p>
            <a:r>
              <a:rPr lang="en-US" sz="2400" b="1" dirty="0">
                <a:latin typeface="+mj-lt"/>
              </a:rPr>
              <a:t>2. `</a:t>
            </a:r>
            <a:r>
              <a:rPr lang="en-US" sz="2400" b="1" dirty="0" err="1">
                <a:latin typeface="+mj-lt"/>
              </a:rPr>
              <a:t>git</a:t>
            </a:r>
            <a:r>
              <a:rPr lang="en-US" sz="2400" b="1" dirty="0">
                <a:latin typeface="+mj-lt"/>
              </a:rPr>
              <a:t> clone`</a:t>
            </a:r>
          </a:p>
        </p:txBody>
      </p:sp>
      <p:sp>
        <p:nvSpPr>
          <p:cNvPr id="15" name="Rectangle 14">
            <a:extLst>
              <a:ext uri="{FF2B5EF4-FFF2-40B4-BE49-F238E27FC236}">
                <a16:creationId xmlns:a16="http://schemas.microsoft.com/office/drawing/2014/main" id="{D470018D-7E30-D94A-A038-BB3AA366D6E3}"/>
              </a:ext>
            </a:extLst>
          </p:cNvPr>
          <p:cNvSpPr/>
          <p:nvPr/>
        </p:nvSpPr>
        <p:spPr>
          <a:xfrm>
            <a:off x="386080" y="4373880"/>
            <a:ext cx="2905760" cy="48165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This is a one time thing.</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Tree>
    <p:extLst>
      <p:ext uri="{BB962C8B-B14F-4D97-AF65-F5344CB8AC3E}">
        <p14:creationId xmlns:p14="http://schemas.microsoft.com/office/powerpoint/2010/main" val="6034355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25" name="Oval 24">
            <a:extLst>
              <a:ext uri="{FF2B5EF4-FFF2-40B4-BE49-F238E27FC236}">
                <a16:creationId xmlns:a16="http://schemas.microsoft.com/office/drawing/2014/main" id="{FADF1CCD-FD87-FC4E-A15E-7E9BE7EAFACC}"/>
              </a:ext>
            </a:extLst>
          </p:cNvPr>
          <p:cNvSpPr/>
          <p:nvPr/>
        </p:nvSpPr>
        <p:spPr>
          <a:xfrm>
            <a:off x="2631360" y="483715"/>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Tree>
    <p:extLst>
      <p:ext uri="{BB962C8B-B14F-4D97-AF65-F5344CB8AC3E}">
        <p14:creationId xmlns:p14="http://schemas.microsoft.com/office/powerpoint/2010/main" val="26374655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a:cxnSpLocks/>
          </p:cNvCxnSpPr>
          <p:nvPr/>
        </p:nvCxnSpPr>
        <p:spPr>
          <a:xfrm>
            <a:off x="3017520" y="1920240"/>
            <a:ext cx="1503680" cy="117856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8" name="TextBox 17">
            <a:extLst>
              <a:ext uri="{FF2B5EF4-FFF2-40B4-BE49-F238E27FC236}">
                <a16:creationId xmlns:a16="http://schemas.microsoft.com/office/drawing/2014/main" id="{845CE4AC-20A7-8149-A1EB-B46D4B888091}"/>
              </a:ext>
            </a:extLst>
          </p:cNvPr>
          <p:cNvSpPr txBox="1"/>
          <p:nvPr/>
        </p:nvSpPr>
        <p:spPr>
          <a:xfrm>
            <a:off x="157617" y="2448559"/>
            <a:ext cx="3595856" cy="400110"/>
          </a:xfrm>
          <a:prstGeom prst="rect">
            <a:avLst/>
          </a:prstGeom>
          <a:noFill/>
        </p:spPr>
        <p:txBody>
          <a:bodyPr wrap="none" rtlCol="0">
            <a:spAutoFit/>
          </a:bodyPr>
          <a:lstStyle/>
          <a:p>
            <a:r>
              <a:rPr lang="en-US" sz="2000" b="1" dirty="0">
                <a:latin typeface="+mj-lt"/>
              </a:rPr>
              <a:t>3. `</a:t>
            </a:r>
            <a:r>
              <a:rPr lang="en-US" sz="2000" b="1" dirty="0" err="1">
                <a:latin typeface="+mj-lt"/>
              </a:rPr>
              <a:t>git</a:t>
            </a:r>
            <a:r>
              <a:rPr lang="en-US" sz="2000" b="1" dirty="0">
                <a:latin typeface="+mj-lt"/>
              </a:rPr>
              <a:t> pull upstream master`</a:t>
            </a:r>
          </a:p>
        </p:txBody>
      </p:sp>
      <p:sp>
        <p:nvSpPr>
          <p:cNvPr id="14" name="Oval 13">
            <a:extLst>
              <a:ext uri="{FF2B5EF4-FFF2-40B4-BE49-F238E27FC236}">
                <a16:creationId xmlns:a16="http://schemas.microsoft.com/office/drawing/2014/main" id="{500A1508-1B2E-1F44-B498-690593ED9397}"/>
              </a:ext>
            </a:extLst>
          </p:cNvPr>
          <p:cNvSpPr/>
          <p:nvPr/>
        </p:nvSpPr>
        <p:spPr>
          <a:xfrm>
            <a:off x="2631360" y="483715"/>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Tree>
    <p:extLst>
      <p:ext uri="{BB962C8B-B14F-4D97-AF65-F5344CB8AC3E}">
        <p14:creationId xmlns:p14="http://schemas.microsoft.com/office/powerpoint/2010/main" val="54742826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a:cxnSpLocks/>
          </p:cNvCxnSpPr>
          <p:nvPr/>
        </p:nvCxnSpPr>
        <p:spPr>
          <a:xfrm>
            <a:off x="3017520" y="1920240"/>
            <a:ext cx="1503680" cy="117856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8" name="TextBox 17">
            <a:extLst>
              <a:ext uri="{FF2B5EF4-FFF2-40B4-BE49-F238E27FC236}">
                <a16:creationId xmlns:a16="http://schemas.microsoft.com/office/drawing/2014/main" id="{845CE4AC-20A7-8149-A1EB-B46D4B888091}"/>
              </a:ext>
            </a:extLst>
          </p:cNvPr>
          <p:cNvSpPr txBox="1"/>
          <p:nvPr/>
        </p:nvSpPr>
        <p:spPr>
          <a:xfrm>
            <a:off x="157617" y="2448559"/>
            <a:ext cx="3595856" cy="400110"/>
          </a:xfrm>
          <a:prstGeom prst="rect">
            <a:avLst/>
          </a:prstGeom>
          <a:noFill/>
        </p:spPr>
        <p:txBody>
          <a:bodyPr wrap="none" rtlCol="0">
            <a:spAutoFit/>
          </a:bodyPr>
          <a:lstStyle/>
          <a:p>
            <a:r>
              <a:rPr lang="en-US" sz="2000" b="1" dirty="0">
                <a:latin typeface="+mj-lt"/>
              </a:rPr>
              <a:t>3. `</a:t>
            </a:r>
            <a:r>
              <a:rPr lang="en-US" sz="2000" b="1" dirty="0" err="1">
                <a:latin typeface="+mj-lt"/>
              </a:rPr>
              <a:t>git</a:t>
            </a:r>
            <a:r>
              <a:rPr lang="en-US" sz="2000" b="1" dirty="0">
                <a:latin typeface="+mj-lt"/>
              </a:rPr>
              <a:t> pull upstream master`</a:t>
            </a:r>
          </a:p>
        </p:txBody>
      </p:sp>
      <p:sp>
        <p:nvSpPr>
          <p:cNvPr id="14" name="Oval 13">
            <a:extLst>
              <a:ext uri="{FF2B5EF4-FFF2-40B4-BE49-F238E27FC236}">
                <a16:creationId xmlns:a16="http://schemas.microsoft.com/office/drawing/2014/main" id="{180D614B-105B-2D47-A726-DCDFAB003546}"/>
              </a:ext>
            </a:extLst>
          </p:cNvPr>
          <p:cNvSpPr/>
          <p:nvPr/>
        </p:nvSpPr>
        <p:spPr>
          <a:xfrm>
            <a:off x="2631360" y="483715"/>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
        <p:nvSpPr>
          <p:cNvPr id="15" name="Oval 14">
            <a:extLst>
              <a:ext uri="{FF2B5EF4-FFF2-40B4-BE49-F238E27FC236}">
                <a16:creationId xmlns:a16="http://schemas.microsoft.com/office/drawing/2014/main" id="{B2113FDA-67FC-764D-973D-A0009E2B0D35}"/>
              </a:ext>
            </a:extLst>
          </p:cNvPr>
          <p:cNvSpPr/>
          <p:nvPr/>
        </p:nvSpPr>
        <p:spPr>
          <a:xfrm>
            <a:off x="5902656" y="3086182"/>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Tree>
    <p:extLst>
      <p:ext uri="{BB962C8B-B14F-4D97-AF65-F5344CB8AC3E}">
        <p14:creationId xmlns:p14="http://schemas.microsoft.com/office/powerpoint/2010/main" val="266694517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cxnSp>
        <p:nvCxnSpPr>
          <p:cNvPr id="10" name="Straight Arrow Connector 9">
            <a:extLst>
              <a:ext uri="{FF2B5EF4-FFF2-40B4-BE49-F238E27FC236}">
                <a16:creationId xmlns:a16="http://schemas.microsoft.com/office/drawing/2014/main" id="{6DE26EAA-0DE1-CA48-ADE3-503823CC3A61}"/>
              </a:ext>
            </a:extLst>
          </p:cNvPr>
          <p:cNvCxnSpPr>
            <a:cxnSpLocks/>
          </p:cNvCxnSpPr>
          <p:nvPr/>
        </p:nvCxnSpPr>
        <p:spPr>
          <a:xfrm>
            <a:off x="3017520" y="1920240"/>
            <a:ext cx="1503680" cy="117856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8" name="TextBox 17">
            <a:extLst>
              <a:ext uri="{FF2B5EF4-FFF2-40B4-BE49-F238E27FC236}">
                <a16:creationId xmlns:a16="http://schemas.microsoft.com/office/drawing/2014/main" id="{845CE4AC-20A7-8149-A1EB-B46D4B888091}"/>
              </a:ext>
            </a:extLst>
          </p:cNvPr>
          <p:cNvSpPr txBox="1"/>
          <p:nvPr/>
        </p:nvSpPr>
        <p:spPr>
          <a:xfrm>
            <a:off x="157617" y="2448559"/>
            <a:ext cx="3595856" cy="400110"/>
          </a:xfrm>
          <a:prstGeom prst="rect">
            <a:avLst/>
          </a:prstGeom>
          <a:noFill/>
        </p:spPr>
        <p:txBody>
          <a:bodyPr wrap="none" rtlCol="0">
            <a:spAutoFit/>
          </a:bodyPr>
          <a:lstStyle/>
          <a:p>
            <a:r>
              <a:rPr lang="en-US" sz="2000" b="1" dirty="0">
                <a:latin typeface="+mj-lt"/>
              </a:rPr>
              <a:t>3. `</a:t>
            </a:r>
            <a:r>
              <a:rPr lang="en-US" sz="2000" b="1" dirty="0" err="1">
                <a:latin typeface="+mj-lt"/>
              </a:rPr>
              <a:t>git</a:t>
            </a:r>
            <a:r>
              <a:rPr lang="en-US" sz="2000" b="1" dirty="0">
                <a:latin typeface="+mj-lt"/>
              </a:rPr>
              <a:t> pull upstream master`</a:t>
            </a:r>
          </a:p>
        </p:txBody>
      </p:sp>
      <p:sp>
        <p:nvSpPr>
          <p:cNvPr id="22" name="Rectangle 21">
            <a:extLst>
              <a:ext uri="{FF2B5EF4-FFF2-40B4-BE49-F238E27FC236}">
                <a16:creationId xmlns:a16="http://schemas.microsoft.com/office/drawing/2014/main" id="{8ABAE1A0-F447-1640-9EDB-5050A34F02C9}"/>
              </a:ext>
            </a:extLst>
          </p:cNvPr>
          <p:cNvSpPr/>
          <p:nvPr/>
        </p:nvSpPr>
        <p:spPr>
          <a:xfrm>
            <a:off x="386080" y="4373880"/>
            <a:ext cx="2905760" cy="48165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t>You do this every day.</a:t>
            </a:r>
          </a:p>
        </p:txBody>
      </p:sp>
      <p:sp>
        <p:nvSpPr>
          <p:cNvPr id="14" name="Oval 13">
            <a:extLst>
              <a:ext uri="{FF2B5EF4-FFF2-40B4-BE49-F238E27FC236}">
                <a16:creationId xmlns:a16="http://schemas.microsoft.com/office/drawing/2014/main" id="{180D614B-105B-2D47-A726-DCDFAB003546}"/>
              </a:ext>
            </a:extLst>
          </p:cNvPr>
          <p:cNvSpPr/>
          <p:nvPr/>
        </p:nvSpPr>
        <p:spPr>
          <a:xfrm>
            <a:off x="2631360" y="483715"/>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
        <p:nvSpPr>
          <p:cNvPr id="15" name="Oval 14">
            <a:extLst>
              <a:ext uri="{FF2B5EF4-FFF2-40B4-BE49-F238E27FC236}">
                <a16:creationId xmlns:a16="http://schemas.microsoft.com/office/drawing/2014/main" id="{B2113FDA-67FC-764D-973D-A0009E2B0D35}"/>
              </a:ext>
            </a:extLst>
          </p:cNvPr>
          <p:cNvSpPr/>
          <p:nvPr/>
        </p:nvSpPr>
        <p:spPr>
          <a:xfrm>
            <a:off x="5902656" y="3086182"/>
            <a:ext cx="1635840" cy="495661"/>
          </a:xfrm>
          <a:prstGeom prst="ellipse">
            <a:avLst/>
          </a:prstGeom>
          <a:solidFill>
            <a:schemeClr val="bg1"/>
          </a:solidFill>
          <a:ln>
            <a:solidFill>
              <a:schemeClr val="accent3"/>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3"/>
                </a:solidFill>
              </a:rPr>
              <a:t>curriculum is added</a:t>
            </a:r>
          </a:p>
        </p:txBody>
      </p:sp>
    </p:spTree>
    <p:extLst>
      <p:ext uri="{BB962C8B-B14F-4D97-AF65-F5344CB8AC3E}">
        <p14:creationId xmlns:p14="http://schemas.microsoft.com/office/powerpoint/2010/main" val="7322740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68A2-E177-1244-81D7-7F5A9296F3C9}"/>
              </a:ext>
            </a:extLst>
          </p:cNvPr>
          <p:cNvSpPr>
            <a:spLocks noGrp="1"/>
          </p:cNvSpPr>
          <p:nvPr>
            <p:ph type="ctrTitle"/>
          </p:nvPr>
        </p:nvSpPr>
        <p:spPr/>
        <p:txBody>
          <a:bodyPr anchor="ctr"/>
          <a:lstStyle/>
          <a:p>
            <a:r>
              <a:rPr lang="en-US" dirty="0"/>
              <a:t>The Metis Workflow</a:t>
            </a:r>
          </a:p>
        </p:txBody>
      </p:sp>
      <p:sp>
        <p:nvSpPr>
          <p:cNvPr id="3" name="Subtitle 2">
            <a:extLst>
              <a:ext uri="{FF2B5EF4-FFF2-40B4-BE49-F238E27FC236}">
                <a16:creationId xmlns:a16="http://schemas.microsoft.com/office/drawing/2014/main" id="{A913EC36-3A28-1E40-8C81-2954EEA38D0A}"/>
              </a:ext>
            </a:extLst>
          </p:cNvPr>
          <p:cNvSpPr>
            <a:spLocks noGrp="1"/>
          </p:cNvSpPr>
          <p:nvPr>
            <p:ph type="subTitle" idx="1"/>
          </p:nvPr>
        </p:nvSpPr>
        <p:spPr/>
        <p:txBody>
          <a:bodyPr>
            <a:normAutofit fontScale="92500"/>
          </a:bodyPr>
          <a:lstStyle/>
          <a:p>
            <a:r>
              <a:rPr lang="en-US" sz="2400" dirty="0"/>
              <a:t>Submitting Challenges and Investigation Slides</a:t>
            </a:r>
          </a:p>
        </p:txBody>
      </p:sp>
    </p:spTree>
    <p:extLst>
      <p:ext uri="{BB962C8B-B14F-4D97-AF65-F5344CB8AC3E}">
        <p14:creationId xmlns:p14="http://schemas.microsoft.com/office/powerpoint/2010/main" val="221065153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5" name="Oval 14">
            <a:extLst>
              <a:ext uri="{FF2B5EF4-FFF2-40B4-BE49-F238E27FC236}">
                <a16:creationId xmlns:a16="http://schemas.microsoft.com/office/drawing/2014/main" id="{B2113FDA-67FC-764D-973D-A0009E2B0D35}"/>
              </a:ext>
            </a:extLst>
          </p:cNvPr>
          <p:cNvSpPr/>
          <p:nvPr/>
        </p:nvSpPr>
        <p:spPr>
          <a:xfrm>
            <a:off x="5902656" y="3086182"/>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2661194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cxnSp>
        <p:nvCxnSpPr>
          <p:cNvPr id="27" name="Straight Connector 26">
            <a:extLst>
              <a:ext uri="{FF2B5EF4-FFF2-40B4-BE49-F238E27FC236}">
                <a16:creationId xmlns:a16="http://schemas.microsoft.com/office/drawing/2014/main" id="{4CC609EA-C02B-F045-8C40-47303B6A005D}"/>
              </a:ext>
            </a:extLst>
          </p:cNvPr>
          <p:cNvCxnSpPr/>
          <p:nvPr/>
        </p:nvCxnSpPr>
        <p:spPr>
          <a:xfrm>
            <a:off x="2397760" y="2550160"/>
            <a:ext cx="2468880" cy="985520"/>
          </a:xfrm>
          <a:prstGeom prst="line">
            <a:avLst/>
          </a:prstGeom>
          <a:ln w="3810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C74A2E1-4A3D-F249-BC5E-53BC86439A2D}"/>
              </a:ext>
            </a:extLst>
          </p:cNvPr>
          <p:cNvCxnSpPr>
            <a:cxnSpLocks/>
          </p:cNvCxnSpPr>
          <p:nvPr/>
        </p:nvCxnSpPr>
        <p:spPr>
          <a:xfrm flipV="1">
            <a:off x="2397760" y="3749040"/>
            <a:ext cx="2468880" cy="1046480"/>
          </a:xfrm>
          <a:prstGeom prst="line">
            <a:avLst/>
          </a:prstGeom>
          <a:ln w="38100">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2113FDA-67FC-764D-973D-A0009E2B0D35}"/>
              </a:ext>
            </a:extLst>
          </p:cNvPr>
          <p:cNvSpPr/>
          <p:nvPr/>
        </p:nvSpPr>
        <p:spPr>
          <a:xfrm>
            <a:off x="2108120" y="4137299"/>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2669220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68A2-E177-1244-81D7-7F5A9296F3C9}"/>
              </a:ext>
            </a:extLst>
          </p:cNvPr>
          <p:cNvSpPr>
            <a:spLocks noGrp="1"/>
          </p:cNvSpPr>
          <p:nvPr>
            <p:ph type="ctrTitle"/>
          </p:nvPr>
        </p:nvSpPr>
        <p:spPr/>
        <p:txBody>
          <a:bodyPr anchor="ctr"/>
          <a:lstStyle/>
          <a:p>
            <a:r>
              <a:rPr lang="en-US" dirty="0" err="1"/>
              <a:t>Git</a:t>
            </a:r>
            <a:r>
              <a:rPr lang="en-US" dirty="0"/>
              <a:t> Workflow</a:t>
            </a:r>
          </a:p>
        </p:txBody>
      </p:sp>
      <p:sp>
        <p:nvSpPr>
          <p:cNvPr id="3" name="Subtitle 2">
            <a:extLst>
              <a:ext uri="{FF2B5EF4-FFF2-40B4-BE49-F238E27FC236}">
                <a16:creationId xmlns:a16="http://schemas.microsoft.com/office/drawing/2014/main" id="{A913EC36-3A28-1E40-8C81-2954EEA38D0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875654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2538873" y="2149790"/>
            <a:ext cx="2709396" cy="338554"/>
          </a:xfrm>
          <a:prstGeom prst="rect">
            <a:avLst/>
          </a:prstGeom>
          <a:noFill/>
        </p:spPr>
        <p:txBody>
          <a:bodyPr wrap="none" rtlCol="0">
            <a:spAutoFit/>
          </a:bodyPr>
          <a:lstStyle/>
          <a:p>
            <a:r>
              <a:rPr lang="en-US" sz="1600" b="1" dirty="0">
                <a:latin typeface="+mj-lt"/>
              </a:rPr>
              <a:t>1. `</a:t>
            </a:r>
            <a:r>
              <a:rPr lang="en-US" sz="1600" b="1" dirty="0" err="1">
                <a:latin typeface="+mj-lt"/>
              </a:rPr>
              <a:t>git</a:t>
            </a:r>
            <a:r>
              <a:rPr lang="en-US" sz="1600" b="1" dirty="0">
                <a:latin typeface="+mj-lt"/>
              </a:rPr>
              <a:t> add </a:t>
            </a:r>
            <a:r>
              <a:rPr lang="en-US" sz="1600" b="1" dirty="0" err="1">
                <a:latin typeface="+mj-lt"/>
              </a:rPr>
              <a:t>my_homework</a:t>
            </a:r>
            <a:r>
              <a:rPr lang="en-US" sz="1600" b="1" dirty="0">
                <a:latin typeface="+mj-lt"/>
              </a:rPr>
              <a:t>`</a:t>
            </a:r>
          </a:p>
        </p:txBody>
      </p:sp>
      <p:sp>
        <p:nvSpPr>
          <p:cNvPr id="15" name="Oval 14">
            <a:extLst>
              <a:ext uri="{FF2B5EF4-FFF2-40B4-BE49-F238E27FC236}">
                <a16:creationId xmlns:a16="http://schemas.microsoft.com/office/drawing/2014/main" id="{B2113FDA-67FC-764D-973D-A0009E2B0D35}"/>
              </a:ext>
            </a:extLst>
          </p:cNvPr>
          <p:cNvSpPr/>
          <p:nvPr/>
        </p:nvSpPr>
        <p:spPr>
          <a:xfrm>
            <a:off x="2108120" y="4137299"/>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15946165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2538873" y="2149790"/>
            <a:ext cx="2709396" cy="338554"/>
          </a:xfrm>
          <a:prstGeom prst="rect">
            <a:avLst/>
          </a:prstGeom>
          <a:noFill/>
        </p:spPr>
        <p:txBody>
          <a:bodyPr wrap="none" rtlCol="0">
            <a:spAutoFit/>
          </a:bodyPr>
          <a:lstStyle/>
          <a:p>
            <a:r>
              <a:rPr lang="en-US" sz="1600" b="1" dirty="0">
                <a:latin typeface="+mj-lt"/>
              </a:rPr>
              <a:t>1. `</a:t>
            </a:r>
            <a:r>
              <a:rPr lang="en-US" sz="1600" b="1" dirty="0" err="1">
                <a:latin typeface="+mj-lt"/>
              </a:rPr>
              <a:t>git</a:t>
            </a:r>
            <a:r>
              <a:rPr lang="en-US" sz="1600" b="1" dirty="0">
                <a:latin typeface="+mj-lt"/>
              </a:rPr>
              <a:t> add </a:t>
            </a:r>
            <a:r>
              <a:rPr lang="en-US" sz="1600" b="1" dirty="0" err="1">
                <a:latin typeface="+mj-lt"/>
              </a:rPr>
              <a:t>my_homework</a:t>
            </a:r>
            <a:r>
              <a:rPr lang="en-US" sz="1600" b="1" dirty="0">
                <a:latin typeface="+mj-lt"/>
              </a:rPr>
              <a:t>`</a:t>
            </a:r>
          </a:p>
        </p:txBody>
      </p:sp>
      <p:sp>
        <p:nvSpPr>
          <p:cNvPr id="15" name="Oval 14">
            <a:extLst>
              <a:ext uri="{FF2B5EF4-FFF2-40B4-BE49-F238E27FC236}">
                <a16:creationId xmlns:a16="http://schemas.microsoft.com/office/drawing/2014/main" id="{B2113FDA-67FC-764D-973D-A0009E2B0D35}"/>
              </a:ext>
            </a:extLst>
          </p:cNvPr>
          <p:cNvSpPr/>
          <p:nvPr/>
        </p:nvSpPr>
        <p:spPr>
          <a:xfrm>
            <a:off x="2108120" y="3474135"/>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877356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2538873" y="2149790"/>
            <a:ext cx="4309193" cy="338554"/>
          </a:xfrm>
          <a:prstGeom prst="rect">
            <a:avLst/>
          </a:prstGeom>
          <a:noFill/>
        </p:spPr>
        <p:txBody>
          <a:bodyPr wrap="none" rtlCol="0">
            <a:spAutoFit/>
          </a:bodyPr>
          <a:lstStyle/>
          <a:p>
            <a:r>
              <a:rPr lang="en-US" sz="1600" b="1" dirty="0">
                <a:latin typeface="+mj-lt"/>
              </a:rPr>
              <a:t>2. `</a:t>
            </a:r>
            <a:r>
              <a:rPr lang="en-US" sz="1600" b="1" dirty="0" err="1">
                <a:latin typeface="+mj-lt"/>
              </a:rPr>
              <a:t>git</a:t>
            </a:r>
            <a:r>
              <a:rPr lang="en-US" sz="1600" b="1" dirty="0">
                <a:latin typeface="+mj-lt"/>
              </a:rPr>
              <a:t> commit -m “submitted homework”`</a:t>
            </a:r>
          </a:p>
        </p:txBody>
      </p:sp>
      <p:sp>
        <p:nvSpPr>
          <p:cNvPr id="15" name="Oval 14">
            <a:extLst>
              <a:ext uri="{FF2B5EF4-FFF2-40B4-BE49-F238E27FC236}">
                <a16:creationId xmlns:a16="http://schemas.microsoft.com/office/drawing/2014/main" id="{B2113FDA-67FC-764D-973D-A0009E2B0D35}"/>
              </a:ext>
            </a:extLst>
          </p:cNvPr>
          <p:cNvSpPr/>
          <p:nvPr/>
        </p:nvSpPr>
        <p:spPr>
          <a:xfrm>
            <a:off x="2108120" y="3474135"/>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24953719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2538873" y="2149790"/>
            <a:ext cx="4309193" cy="338554"/>
          </a:xfrm>
          <a:prstGeom prst="rect">
            <a:avLst/>
          </a:prstGeom>
          <a:noFill/>
        </p:spPr>
        <p:txBody>
          <a:bodyPr wrap="none" rtlCol="0">
            <a:spAutoFit/>
          </a:bodyPr>
          <a:lstStyle/>
          <a:p>
            <a:r>
              <a:rPr lang="en-US" sz="1600" b="1" dirty="0">
                <a:latin typeface="+mj-lt"/>
              </a:rPr>
              <a:t>2. `</a:t>
            </a:r>
            <a:r>
              <a:rPr lang="en-US" sz="1600" b="1" dirty="0" err="1">
                <a:latin typeface="+mj-lt"/>
              </a:rPr>
              <a:t>git</a:t>
            </a:r>
            <a:r>
              <a:rPr lang="en-US" sz="1600" b="1" dirty="0">
                <a:latin typeface="+mj-lt"/>
              </a:rPr>
              <a:t> commit -m “submitted homework”`</a:t>
            </a:r>
          </a:p>
        </p:txBody>
      </p:sp>
      <p:sp>
        <p:nvSpPr>
          <p:cNvPr id="15" name="Oval 14">
            <a:extLst>
              <a:ext uri="{FF2B5EF4-FFF2-40B4-BE49-F238E27FC236}">
                <a16:creationId xmlns:a16="http://schemas.microsoft.com/office/drawing/2014/main" id="{B2113FDA-67FC-764D-973D-A0009E2B0D35}"/>
              </a:ext>
            </a:extLst>
          </p:cNvPr>
          <p:cNvSpPr/>
          <p:nvPr/>
        </p:nvSpPr>
        <p:spPr>
          <a:xfrm>
            <a:off x="2090811" y="2792823"/>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401951732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5588694" y="2295265"/>
            <a:ext cx="2957861" cy="369332"/>
          </a:xfrm>
          <a:prstGeom prst="rect">
            <a:avLst/>
          </a:prstGeom>
          <a:noFill/>
        </p:spPr>
        <p:txBody>
          <a:bodyPr wrap="none" rtlCol="0">
            <a:spAutoFit/>
          </a:bodyPr>
          <a:lstStyle/>
          <a:p>
            <a:r>
              <a:rPr lang="en-US" sz="1800" b="1" dirty="0">
                <a:latin typeface="+mj-lt"/>
              </a:rPr>
              <a:t>3. `git push origin master`</a:t>
            </a:r>
          </a:p>
        </p:txBody>
      </p:sp>
      <p:cxnSp>
        <p:nvCxnSpPr>
          <p:cNvPr id="18" name="Straight Arrow Connector 17">
            <a:extLst>
              <a:ext uri="{FF2B5EF4-FFF2-40B4-BE49-F238E27FC236}">
                <a16:creationId xmlns:a16="http://schemas.microsoft.com/office/drawing/2014/main" id="{5181DF9B-EFF5-DA43-9B09-9054FD3402E0}"/>
              </a:ext>
            </a:extLst>
          </p:cNvPr>
          <p:cNvCxnSpPr>
            <a:cxnSpLocks/>
          </p:cNvCxnSpPr>
          <p:nvPr/>
        </p:nvCxnSpPr>
        <p:spPr>
          <a:xfrm flipV="1">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2113FDA-67FC-764D-973D-A0009E2B0D35}"/>
              </a:ext>
            </a:extLst>
          </p:cNvPr>
          <p:cNvSpPr/>
          <p:nvPr/>
        </p:nvSpPr>
        <p:spPr>
          <a:xfrm>
            <a:off x="2090811" y="2792823"/>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Tree>
    <p:extLst>
      <p:ext uri="{BB962C8B-B14F-4D97-AF65-F5344CB8AC3E}">
        <p14:creationId xmlns:p14="http://schemas.microsoft.com/office/powerpoint/2010/main" val="32441068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5" name="Oval 14">
            <a:extLst>
              <a:ext uri="{FF2B5EF4-FFF2-40B4-BE49-F238E27FC236}">
                <a16:creationId xmlns:a16="http://schemas.microsoft.com/office/drawing/2014/main" id="{B2113FDA-67FC-764D-973D-A0009E2B0D35}"/>
              </a:ext>
            </a:extLst>
          </p:cNvPr>
          <p:cNvSpPr/>
          <p:nvPr/>
        </p:nvSpPr>
        <p:spPr>
          <a:xfrm>
            <a:off x="6060400" y="483690"/>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5588694" y="2295265"/>
            <a:ext cx="2957861" cy="369332"/>
          </a:xfrm>
          <a:prstGeom prst="rect">
            <a:avLst/>
          </a:prstGeom>
          <a:noFill/>
        </p:spPr>
        <p:txBody>
          <a:bodyPr wrap="none" rtlCol="0">
            <a:spAutoFit/>
          </a:bodyPr>
          <a:lstStyle/>
          <a:p>
            <a:r>
              <a:rPr lang="en-US" sz="1800" b="1" dirty="0">
                <a:latin typeface="+mj-lt"/>
              </a:rPr>
              <a:t>3. `git push origin master`</a:t>
            </a:r>
          </a:p>
        </p:txBody>
      </p:sp>
      <p:cxnSp>
        <p:nvCxnSpPr>
          <p:cNvPr id="18" name="Straight Arrow Connector 17">
            <a:extLst>
              <a:ext uri="{FF2B5EF4-FFF2-40B4-BE49-F238E27FC236}">
                <a16:creationId xmlns:a16="http://schemas.microsoft.com/office/drawing/2014/main" id="{5181DF9B-EFF5-DA43-9B09-9054FD3402E0}"/>
              </a:ext>
            </a:extLst>
          </p:cNvPr>
          <p:cNvCxnSpPr>
            <a:cxnSpLocks/>
          </p:cNvCxnSpPr>
          <p:nvPr/>
        </p:nvCxnSpPr>
        <p:spPr>
          <a:xfrm flipV="1">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31902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BA9EA3-07AF-4D4C-992E-A3D2B18A21D6}"/>
              </a:ext>
            </a:extLst>
          </p:cNvPr>
          <p:cNvSpPr/>
          <p:nvPr/>
        </p:nvSpPr>
        <p:spPr>
          <a:xfrm>
            <a:off x="133088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thisismetis</a:t>
            </a:r>
            <a:r>
              <a:rPr lang="en-US" sz="2000" dirty="0"/>
              <a:t>/</a:t>
            </a:r>
          </a:p>
          <a:p>
            <a:pPr algn="ctr"/>
            <a:r>
              <a:rPr lang="en-US" sz="2000" dirty="0"/>
              <a:t>onl20_ds4</a:t>
            </a:r>
          </a:p>
        </p:txBody>
      </p:sp>
      <p:grpSp>
        <p:nvGrpSpPr>
          <p:cNvPr id="5" name="Group 4">
            <a:extLst>
              <a:ext uri="{FF2B5EF4-FFF2-40B4-BE49-F238E27FC236}">
                <a16:creationId xmlns:a16="http://schemas.microsoft.com/office/drawing/2014/main" id="{A55F28B5-4E9F-F147-9867-CE53B40B5720}"/>
              </a:ext>
            </a:extLst>
          </p:cNvPr>
          <p:cNvGrpSpPr/>
          <p:nvPr/>
        </p:nvGrpSpPr>
        <p:grpSpPr>
          <a:xfrm>
            <a:off x="508000" y="284480"/>
            <a:ext cx="995680" cy="711200"/>
            <a:chOff x="2783840" y="477520"/>
            <a:chExt cx="995680" cy="711200"/>
          </a:xfrm>
        </p:grpSpPr>
        <p:sp>
          <p:nvSpPr>
            <p:cNvPr id="3" name="Cloud 2">
              <a:extLst>
                <a:ext uri="{FF2B5EF4-FFF2-40B4-BE49-F238E27FC236}">
                  <a16:creationId xmlns:a16="http://schemas.microsoft.com/office/drawing/2014/main" id="{43F914B3-9B44-0A47-8EF3-14859BB53378}"/>
                </a:ext>
              </a:extLst>
            </p:cNvPr>
            <p:cNvSpPr/>
            <p:nvPr/>
          </p:nvSpPr>
          <p:spPr>
            <a:xfrm>
              <a:off x="2783840" y="477520"/>
              <a:ext cx="995680" cy="7112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ctocat.png" descr="Octocat.png">
              <a:extLst>
                <a:ext uri="{FF2B5EF4-FFF2-40B4-BE49-F238E27FC236}">
                  <a16:creationId xmlns:a16="http://schemas.microsoft.com/office/drawing/2014/main" id="{D159F7A9-DAED-3147-9677-4E05748EF4C8}"/>
                </a:ext>
              </a:extLst>
            </p:cNvPr>
            <p:cNvPicPr>
              <a:picLocks noChangeAspect="1"/>
            </p:cNvPicPr>
            <p:nvPr/>
          </p:nvPicPr>
          <p:blipFill>
            <a:blip r:embed="rId2"/>
            <a:stretch>
              <a:fillRect/>
            </a:stretch>
          </p:blipFill>
          <p:spPr>
            <a:xfrm>
              <a:off x="2956640" y="562930"/>
              <a:ext cx="650080" cy="540379"/>
            </a:xfrm>
            <a:prstGeom prst="rect">
              <a:avLst/>
            </a:prstGeom>
            <a:ln w="12700">
              <a:miter lim="400000"/>
            </a:ln>
          </p:spPr>
        </p:pic>
      </p:grpSp>
      <p:sp>
        <p:nvSpPr>
          <p:cNvPr id="6" name="Rectangle 5">
            <a:extLst>
              <a:ext uri="{FF2B5EF4-FFF2-40B4-BE49-F238E27FC236}">
                <a16:creationId xmlns:a16="http://schemas.microsoft.com/office/drawing/2014/main" id="{3EEE0073-9D22-9E4D-B628-6035214741CC}"/>
              </a:ext>
            </a:extLst>
          </p:cNvPr>
          <p:cNvSpPr/>
          <p:nvPr/>
        </p:nvSpPr>
        <p:spPr>
          <a:xfrm>
            <a:off x="4724320" y="3098800"/>
            <a:ext cx="1554480" cy="1016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onl20_ds4</a:t>
            </a:r>
          </a:p>
        </p:txBody>
      </p:sp>
      <p:sp>
        <p:nvSpPr>
          <p:cNvPr id="7" name="Parallelogram 6">
            <a:extLst>
              <a:ext uri="{FF2B5EF4-FFF2-40B4-BE49-F238E27FC236}">
                <a16:creationId xmlns:a16="http://schemas.microsoft.com/office/drawing/2014/main" id="{679CEB61-A32E-0A46-BCC8-F62865E603F2}"/>
              </a:ext>
            </a:extLst>
          </p:cNvPr>
          <p:cNvSpPr/>
          <p:nvPr/>
        </p:nvSpPr>
        <p:spPr>
          <a:xfrm flipV="1">
            <a:off x="4724320" y="4114800"/>
            <a:ext cx="2154000" cy="518160"/>
          </a:xfrm>
          <a:prstGeom prst="parallelogram">
            <a:avLst>
              <a:gd name="adj" fmla="val 11715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3CEBCD58-243F-5E44-91D9-78ED807D589B}"/>
              </a:ext>
            </a:extLst>
          </p:cNvPr>
          <p:cNvSpPr/>
          <p:nvPr/>
        </p:nvSpPr>
        <p:spPr>
          <a:xfrm>
            <a:off x="4724320" y="751840"/>
            <a:ext cx="1554480" cy="10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t>github.com</a:t>
            </a:r>
            <a:r>
              <a:rPr lang="en-US" sz="2000" dirty="0"/>
              <a:t>/</a:t>
            </a:r>
          </a:p>
          <a:p>
            <a:pPr algn="ctr"/>
            <a:r>
              <a:rPr lang="en-US" sz="2000" dirty="0" err="1"/>
              <a:t>adashofdata</a:t>
            </a:r>
            <a:r>
              <a:rPr lang="en-US" sz="2000" dirty="0"/>
              <a:t>/</a:t>
            </a:r>
          </a:p>
          <a:p>
            <a:pPr algn="ctr"/>
            <a:r>
              <a:rPr lang="en-US" sz="2000" dirty="0"/>
              <a:t>onl20_ds4</a:t>
            </a:r>
          </a:p>
        </p:txBody>
      </p:sp>
      <p:sp>
        <p:nvSpPr>
          <p:cNvPr id="16" name="TextBox 15">
            <a:extLst>
              <a:ext uri="{FF2B5EF4-FFF2-40B4-BE49-F238E27FC236}">
                <a16:creationId xmlns:a16="http://schemas.microsoft.com/office/drawing/2014/main" id="{0B838075-3D56-2F4A-99CB-05FD509B6568}"/>
              </a:ext>
            </a:extLst>
          </p:cNvPr>
          <p:cNvSpPr txBox="1"/>
          <p:nvPr/>
        </p:nvSpPr>
        <p:spPr>
          <a:xfrm>
            <a:off x="1467884" y="309209"/>
            <a:ext cx="1253869" cy="369332"/>
          </a:xfrm>
          <a:prstGeom prst="rect">
            <a:avLst/>
          </a:prstGeom>
          <a:noFill/>
        </p:spPr>
        <p:txBody>
          <a:bodyPr wrap="none" rtlCol="0">
            <a:spAutoFit/>
          </a:bodyPr>
          <a:lstStyle/>
          <a:p>
            <a:r>
              <a:rPr lang="en-US" sz="1800" dirty="0">
                <a:latin typeface="+mj-lt"/>
              </a:rPr>
              <a:t>“upstream”</a:t>
            </a:r>
          </a:p>
        </p:txBody>
      </p:sp>
      <p:sp>
        <p:nvSpPr>
          <p:cNvPr id="17" name="TextBox 16">
            <a:extLst>
              <a:ext uri="{FF2B5EF4-FFF2-40B4-BE49-F238E27FC236}">
                <a16:creationId xmlns:a16="http://schemas.microsoft.com/office/drawing/2014/main" id="{8F9041A1-5666-1440-8464-3BD2CFD71872}"/>
              </a:ext>
            </a:extLst>
          </p:cNvPr>
          <p:cNvSpPr txBox="1"/>
          <p:nvPr/>
        </p:nvSpPr>
        <p:spPr>
          <a:xfrm>
            <a:off x="4988623" y="369890"/>
            <a:ext cx="914033" cy="369332"/>
          </a:xfrm>
          <a:prstGeom prst="rect">
            <a:avLst/>
          </a:prstGeom>
          <a:noFill/>
        </p:spPr>
        <p:txBody>
          <a:bodyPr wrap="none" rtlCol="0">
            <a:spAutoFit/>
          </a:bodyPr>
          <a:lstStyle/>
          <a:p>
            <a:r>
              <a:rPr lang="en-US" sz="1800" dirty="0">
                <a:latin typeface="+mj-lt"/>
              </a:rPr>
              <a:t>“origin”</a:t>
            </a:r>
          </a:p>
        </p:txBody>
      </p:sp>
      <p:sp>
        <p:nvSpPr>
          <p:cNvPr id="15" name="Oval 14">
            <a:extLst>
              <a:ext uri="{FF2B5EF4-FFF2-40B4-BE49-F238E27FC236}">
                <a16:creationId xmlns:a16="http://schemas.microsoft.com/office/drawing/2014/main" id="{B2113FDA-67FC-764D-973D-A0009E2B0D35}"/>
              </a:ext>
            </a:extLst>
          </p:cNvPr>
          <p:cNvSpPr/>
          <p:nvPr/>
        </p:nvSpPr>
        <p:spPr>
          <a:xfrm>
            <a:off x="6060400" y="483690"/>
            <a:ext cx="1635840" cy="495661"/>
          </a:xfrm>
          <a:prstGeom prst="ellipse">
            <a:avLst/>
          </a:prstGeom>
          <a:solidFill>
            <a:schemeClr val="bg1"/>
          </a:solidFill>
          <a:ln>
            <a:solidFill>
              <a:schemeClr val="accent2"/>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accent2"/>
                </a:solidFill>
              </a:rPr>
              <a:t>homework submission</a:t>
            </a:r>
          </a:p>
        </p:txBody>
      </p:sp>
      <p:sp>
        <p:nvSpPr>
          <p:cNvPr id="9" name="Rounded Rectangle 8">
            <a:extLst>
              <a:ext uri="{FF2B5EF4-FFF2-40B4-BE49-F238E27FC236}">
                <a16:creationId xmlns:a16="http://schemas.microsoft.com/office/drawing/2014/main" id="{17156402-A24D-A64C-A089-3095F5036190}"/>
              </a:ext>
            </a:extLst>
          </p:cNvPr>
          <p:cNvSpPr/>
          <p:nvPr/>
        </p:nvSpPr>
        <p:spPr>
          <a:xfrm>
            <a:off x="921902" y="4109720"/>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Working Directory</a:t>
            </a:r>
          </a:p>
        </p:txBody>
      </p:sp>
      <p:sp>
        <p:nvSpPr>
          <p:cNvPr id="20" name="Rounded Rectangle 19">
            <a:extLst>
              <a:ext uri="{FF2B5EF4-FFF2-40B4-BE49-F238E27FC236}">
                <a16:creationId xmlns:a16="http://schemas.microsoft.com/office/drawing/2014/main" id="{950148DC-6AEC-7B4F-85A1-2CF9B398F7F0}"/>
              </a:ext>
            </a:extLst>
          </p:cNvPr>
          <p:cNvSpPr/>
          <p:nvPr/>
        </p:nvSpPr>
        <p:spPr>
          <a:xfrm>
            <a:off x="921902" y="3444377"/>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Staging</a:t>
            </a:r>
          </a:p>
        </p:txBody>
      </p:sp>
      <p:sp>
        <p:nvSpPr>
          <p:cNvPr id="21" name="Rounded Rectangle 20">
            <a:extLst>
              <a:ext uri="{FF2B5EF4-FFF2-40B4-BE49-F238E27FC236}">
                <a16:creationId xmlns:a16="http://schemas.microsoft.com/office/drawing/2014/main" id="{2281FCED-8BE7-6146-926B-398ACD7A5B3D}"/>
              </a:ext>
            </a:extLst>
          </p:cNvPr>
          <p:cNvSpPr/>
          <p:nvPr/>
        </p:nvSpPr>
        <p:spPr>
          <a:xfrm>
            <a:off x="921902" y="2779034"/>
            <a:ext cx="1091964" cy="52324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Repository</a:t>
            </a:r>
          </a:p>
        </p:txBody>
      </p:sp>
      <p:sp>
        <p:nvSpPr>
          <p:cNvPr id="12" name="Rectangle 11">
            <a:extLst>
              <a:ext uri="{FF2B5EF4-FFF2-40B4-BE49-F238E27FC236}">
                <a16:creationId xmlns:a16="http://schemas.microsoft.com/office/drawing/2014/main" id="{BF3E787B-8E46-454C-AC81-54E0345E494A}"/>
              </a:ext>
            </a:extLst>
          </p:cNvPr>
          <p:cNvSpPr/>
          <p:nvPr/>
        </p:nvSpPr>
        <p:spPr>
          <a:xfrm>
            <a:off x="680800" y="2550160"/>
            <a:ext cx="1625520" cy="2336800"/>
          </a:xfrm>
          <a:prstGeom prst="rect">
            <a:avLst/>
          </a:prstGeom>
          <a:noFill/>
          <a:ln>
            <a:solidFill>
              <a:schemeClr val="tx1"/>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89ED2A6A-B213-A14D-9E98-93D9FD980490}"/>
              </a:ext>
            </a:extLst>
          </p:cNvPr>
          <p:cNvSpPr txBox="1"/>
          <p:nvPr/>
        </p:nvSpPr>
        <p:spPr>
          <a:xfrm>
            <a:off x="844957" y="2110599"/>
            <a:ext cx="1156086" cy="369332"/>
          </a:xfrm>
          <a:prstGeom prst="rect">
            <a:avLst/>
          </a:prstGeom>
          <a:noFill/>
        </p:spPr>
        <p:txBody>
          <a:bodyPr wrap="none" rtlCol="0">
            <a:spAutoFit/>
          </a:bodyPr>
          <a:lstStyle/>
          <a:p>
            <a:r>
              <a:rPr lang="en-US" sz="1800" dirty="0">
                <a:latin typeface="+mj-lt"/>
              </a:rPr>
              <a:t>onl20_ds4</a:t>
            </a:r>
          </a:p>
        </p:txBody>
      </p:sp>
      <p:sp>
        <p:nvSpPr>
          <p:cNvPr id="10" name="TextBox 9">
            <a:extLst>
              <a:ext uri="{FF2B5EF4-FFF2-40B4-BE49-F238E27FC236}">
                <a16:creationId xmlns:a16="http://schemas.microsoft.com/office/drawing/2014/main" id="{7C815EC4-955D-D448-B5C3-345DB6BB532E}"/>
              </a:ext>
            </a:extLst>
          </p:cNvPr>
          <p:cNvSpPr txBox="1"/>
          <p:nvPr/>
        </p:nvSpPr>
        <p:spPr>
          <a:xfrm>
            <a:off x="5588694" y="2295265"/>
            <a:ext cx="2957861" cy="369332"/>
          </a:xfrm>
          <a:prstGeom prst="rect">
            <a:avLst/>
          </a:prstGeom>
          <a:noFill/>
        </p:spPr>
        <p:txBody>
          <a:bodyPr wrap="none" rtlCol="0">
            <a:spAutoFit/>
          </a:bodyPr>
          <a:lstStyle/>
          <a:p>
            <a:r>
              <a:rPr lang="en-US" sz="1800" b="1" dirty="0">
                <a:latin typeface="+mj-lt"/>
              </a:rPr>
              <a:t>3. `git push origin master`</a:t>
            </a:r>
          </a:p>
        </p:txBody>
      </p:sp>
      <p:cxnSp>
        <p:nvCxnSpPr>
          <p:cNvPr id="18" name="Straight Arrow Connector 17">
            <a:extLst>
              <a:ext uri="{FF2B5EF4-FFF2-40B4-BE49-F238E27FC236}">
                <a16:creationId xmlns:a16="http://schemas.microsoft.com/office/drawing/2014/main" id="{5181DF9B-EFF5-DA43-9B09-9054FD3402E0}"/>
              </a:ext>
            </a:extLst>
          </p:cNvPr>
          <p:cNvCxnSpPr>
            <a:cxnSpLocks/>
          </p:cNvCxnSpPr>
          <p:nvPr/>
        </p:nvCxnSpPr>
        <p:spPr>
          <a:xfrm flipV="1">
            <a:off x="5445640" y="1920240"/>
            <a:ext cx="0" cy="10566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6D17C58-0D14-6748-9657-F5E59C1B9A98}"/>
              </a:ext>
            </a:extLst>
          </p:cNvPr>
          <p:cNvSpPr/>
          <p:nvPr/>
        </p:nvSpPr>
        <p:spPr>
          <a:xfrm>
            <a:off x="215153" y="248770"/>
            <a:ext cx="3863788" cy="4894730"/>
          </a:xfrm>
          <a:prstGeom prst="rect">
            <a:avLst/>
          </a:prstGeom>
          <a:solidFill>
            <a:srgbClr val="FFFFF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1978E8B-7D0A-2842-A711-21117BAD451A}"/>
              </a:ext>
            </a:extLst>
          </p:cNvPr>
          <p:cNvSpPr/>
          <p:nvPr/>
        </p:nvSpPr>
        <p:spPr>
          <a:xfrm>
            <a:off x="3819482" y="1900082"/>
            <a:ext cx="4643718" cy="2951157"/>
          </a:xfrm>
          <a:prstGeom prst="rect">
            <a:avLst/>
          </a:prstGeom>
          <a:solidFill>
            <a:srgbClr val="FFFFF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0C4D9B1C-B0F3-7A4B-81EF-4AFD99B45051}"/>
              </a:ext>
            </a:extLst>
          </p:cNvPr>
          <p:cNvSpPr txBox="1"/>
          <p:nvPr/>
        </p:nvSpPr>
        <p:spPr>
          <a:xfrm>
            <a:off x="6311886" y="1111593"/>
            <a:ext cx="2768707" cy="646331"/>
          </a:xfrm>
          <a:prstGeom prst="rect">
            <a:avLst/>
          </a:prstGeom>
          <a:noFill/>
        </p:spPr>
        <p:txBody>
          <a:bodyPr wrap="none" rtlCol="0">
            <a:spAutoFit/>
          </a:bodyPr>
          <a:lstStyle/>
          <a:p>
            <a:r>
              <a:rPr lang="en-US" sz="1800" b="1" dirty="0">
                <a:latin typeface="+mj-lt"/>
              </a:rPr>
              <a:t>4. Submit URL through </a:t>
            </a:r>
          </a:p>
          <a:p>
            <a:pPr algn="ctr"/>
            <a:r>
              <a:rPr lang="en-US" sz="1800" b="1" dirty="0">
                <a:latin typeface="+mj-lt"/>
              </a:rPr>
              <a:t>Google Form</a:t>
            </a:r>
          </a:p>
        </p:txBody>
      </p:sp>
    </p:spTree>
    <p:extLst>
      <p:ext uri="{BB962C8B-B14F-4D97-AF65-F5344CB8AC3E}">
        <p14:creationId xmlns:p14="http://schemas.microsoft.com/office/powerpoint/2010/main" val="71166183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D68A2-E177-1244-81D7-7F5A9296F3C9}"/>
              </a:ext>
            </a:extLst>
          </p:cNvPr>
          <p:cNvSpPr>
            <a:spLocks noGrp="1"/>
          </p:cNvSpPr>
          <p:nvPr>
            <p:ph type="ctrTitle"/>
          </p:nvPr>
        </p:nvSpPr>
        <p:spPr/>
        <p:txBody>
          <a:bodyPr anchor="ctr"/>
          <a:lstStyle/>
          <a:p>
            <a:r>
              <a:rPr lang="en-US" dirty="0"/>
              <a:t>The Metis Workflow</a:t>
            </a:r>
          </a:p>
        </p:txBody>
      </p:sp>
      <p:sp>
        <p:nvSpPr>
          <p:cNvPr id="3" name="Subtitle 2">
            <a:extLst>
              <a:ext uri="{FF2B5EF4-FFF2-40B4-BE49-F238E27FC236}">
                <a16:creationId xmlns:a16="http://schemas.microsoft.com/office/drawing/2014/main" id="{A913EC36-3A28-1E40-8C81-2954EEA38D0A}"/>
              </a:ext>
            </a:extLst>
          </p:cNvPr>
          <p:cNvSpPr>
            <a:spLocks noGrp="1"/>
          </p:cNvSpPr>
          <p:nvPr>
            <p:ph type="subTitle" idx="1"/>
          </p:nvPr>
        </p:nvSpPr>
        <p:spPr/>
        <p:txBody>
          <a:bodyPr>
            <a:normAutofit/>
          </a:bodyPr>
          <a:lstStyle/>
          <a:p>
            <a:r>
              <a:rPr lang="en-US" sz="2200" dirty="0"/>
              <a:t>Submitting Project code</a:t>
            </a:r>
          </a:p>
        </p:txBody>
      </p:sp>
    </p:spTree>
    <p:extLst>
      <p:ext uri="{BB962C8B-B14F-4D97-AF65-F5344CB8AC3E}">
        <p14:creationId xmlns:p14="http://schemas.microsoft.com/office/powerpoint/2010/main" val="1248928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9F6D6E15-29A5-5A48-8CB0-4F6B3EB6325A}"/>
              </a:ext>
            </a:extLst>
          </p:cNvPr>
          <p:cNvPicPr>
            <a:picLocks noChangeAspect="1"/>
          </p:cNvPicPr>
          <p:nvPr/>
        </p:nvPicPr>
        <p:blipFill>
          <a:blip r:embed="rId2"/>
          <a:stretch>
            <a:fillRect/>
          </a:stretch>
        </p:blipFill>
        <p:spPr>
          <a:xfrm>
            <a:off x="94130" y="315310"/>
            <a:ext cx="9049870" cy="4560311"/>
          </a:xfrm>
          <a:prstGeom prst="rect">
            <a:avLst/>
          </a:prstGeom>
        </p:spPr>
      </p:pic>
      <p:sp>
        <p:nvSpPr>
          <p:cNvPr id="27" name="TextBox 26">
            <a:extLst>
              <a:ext uri="{FF2B5EF4-FFF2-40B4-BE49-F238E27FC236}">
                <a16:creationId xmlns:a16="http://schemas.microsoft.com/office/drawing/2014/main" id="{1203A99E-5B65-7742-9A44-473294927F8B}"/>
              </a:ext>
            </a:extLst>
          </p:cNvPr>
          <p:cNvSpPr txBox="1"/>
          <p:nvPr/>
        </p:nvSpPr>
        <p:spPr>
          <a:xfrm>
            <a:off x="657320" y="2081048"/>
            <a:ext cx="1518321" cy="646331"/>
          </a:xfrm>
          <a:prstGeom prst="rect">
            <a:avLst/>
          </a:prstGeom>
          <a:noFill/>
        </p:spPr>
        <p:txBody>
          <a:bodyPr wrap="square" rtlCol="0">
            <a:spAutoFit/>
          </a:bodyPr>
          <a:lstStyle/>
          <a:p>
            <a:pPr algn="ctr"/>
            <a:r>
              <a:rPr lang="en-US" sz="1800" b="1" dirty="0">
                <a:latin typeface="+mj-lt"/>
              </a:rPr>
              <a:t>1. Create a new repo</a:t>
            </a:r>
          </a:p>
        </p:txBody>
      </p:sp>
    </p:spTree>
    <p:extLst>
      <p:ext uri="{BB962C8B-B14F-4D97-AF65-F5344CB8AC3E}">
        <p14:creationId xmlns:p14="http://schemas.microsoft.com/office/powerpoint/2010/main" val="34892383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1203A99E-5B65-7742-9A44-473294927F8B}"/>
              </a:ext>
            </a:extLst>
          </p:cNvPr>
          <p:cNvSpPr txBox="1"/>
          <p:nvPr/>
        </p:nvSpPr>
        <p:spPr>
          <a:xfrm>
            <a:off x="657320" y="2081048"/>
            <a:ext cx="1518321" cy="646331"/>
          </a:xfrm>
          <a:prstGeom prst="rect">
            <a:avLst/>
          </a:prstGeom>
          <a:noFill/>
        </p:spPr>
        <p:txBody>
          <a:bodyPr wrap="square" rtlCol="0">
            <a:spAutoFit/>
          </a:bodyPr>
          <a:lstStyle/>
          <a:p>
            <a:pPr algn="ctr"/>
            <a:r>
              <a:rPr lang="en-US" sz="1800" b="1" dirty="0">
                <a:latin typeface="+mj-lt"/>
              </a:rPr>
              <a:t>1. Create a new repo</a:t>
            </a:r>
          </a:p>
        </p:txBody>
      </p:sp>
      <p:pic>
        <p:nvPicPr>
          <p:cNvPr id="3" name="Picture 2">
            <a:extLst>
              <a:ext uri="{FF2B5EF4-FFF2-40B4-BE49-F238E27FC236}">
                <a16:creationId xmlns:a16="http://schemas.microsoft.com/office/drawing/2014/main" id="{C1E1C95B-C191-6442-8541-7BA7719D94CC}"/>
              </a:ext>
            </a:extLst>
          </p:cNvPr>
          <p:cNvPicPr>
            <a:picLocks noChangeAspect="1"/>
          </p:cNvPicPr>
          <p:nvPr/>
        </p:nvPicPr>
        <p:blipFill>
          <a:blip r:embed="rId2"/>
          <a:stretch>
            <a:fillRect/>
          </a:stretch>
        </p:blipFill>
        <p:spPr>
          <a:xfrm>
            <a:off x="66918" y="304800"/>
            <a:ext cx="9077082" cy="4567572"/>
          </a:xfrm>
          <a:prstGeom prst="rect">
            <a:avLst/>
          </a:prstGeom>
        </p:spPr>
      </p:pic>
      <p:sp>
        <p:nvSpPr>
          <p:cNvPr id="6" name="TextBox 5">
            <a:extLst>
              <a:ext uri="{FF2B5EF4-FFF2-40B4-BE49-F238E27FC236}">
                <a16:creationId xmlns:a16="http://schemas.microsoft.com/office/drawing/2014/main" id="{B80EB263-9C79-6F4B-BE6C-F72C8B7DC1D2}"/>
              </a:ext>
            </a:extLst>
          </p:cNvPr>
          <p:cNvSpPr txBox="1"/>
          <p:nvPr/>
        </p:nvSpPr>
        <p:spPr>
          <a:xfrm>
            <a:off x="7483366" y="1804048"/>
            <a:ext cx="1518321" cy="1200329"/>
          </a:xfrm>
          <a:prstGeom prst="rect">
            <a:avLst/>
          </a:prstGeom>
          <a:noFill/>
        </p:spPr>
        <p:txBody>
          <a:bodyPr wrap="square" rtlCol="0">
            <a:spAutoFit/>
          </a:bodyPr>
          <a:lstStyle/>
          <a:p>
            <a:pPr algn="ctr"/>
            <a:r>
              <a:rPr lang="en-US" sz="1800" b="1" dirty="0">
                <a:latin typeface="+mj-lt"/>
              </a:rPr>
              <a:t>2. Clone the repo onto your local computer</a:t>
            </a:r>
          </a:p>
        </p:txBody>
      </p:sp>
      <p:pic>
        <p:nvPicPr>
          <p:cNvPr id="7" name="Picture 6">
            <a:extLst>
              <a:ext uri="{FF2B5EF4-FFF2-40B4-BE49-F238E27FC236}">
                <a16:creationId xmlns:a16="http://schemas.microsoft.com/office/drawing/2014/main" id="{295F073C-10B9-FA42-B3A9-C775F6F0BEBC}"/>
              </a:ext>
            </a:extLst>
          </p:cNvPr>
          <p:cNvPicPr>
            <a:picLocks noChangeAspect="1"/>
          </p:cNvPicPr>
          <p:nvPr/>
        </p:nvPicPr>
        <p:blipFill>
          <a:blip r:embed="rId3"/>
          <a:stretch>
            <a:fillRect/>
          </a:stretch>
        </p:blipFill>
        <p:spPr>
          <a:xfrm>
            <a:off x="911395" y="4256807"/>
            <a:ext cx="7388128" cy="344524"/>
          </a:xfrm>
          <a:prstGeom prst="rect">
            <a:avLst/>
          </a:prstGeom>
        </p:spPr>
      </p:pic>
      <p:sp>
        <p:nvSpPr>
          <p:cNvPr id="8" name="Rectangle 7">
            <a:extLst>
              <a:ext uri="{FF2B5EF4-FFF2-40B4-BE49-F238E27FC236}">
                <a16:creationId xmlns:a16="http://schemas.microsoft.com/office/drawing/2014/main" id="{922EFF8C-423C-D44B-A97D-7736F69BE198}"/>
              </a:ext>
            </a:extLst>
          </p:cNvPr>
          <p:cNvSpPr/>
          <p:nvPr/>
        </p:nvSpPr>
        <p:spPr>
          <a:xfrm>
            <a:off x="5791200" y="1891552"/>
            <a:ext cx="295835" cy="251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F6CC5ACC-BFD0-2E40-90D8-6176B6A97654}"/>
              </a:ext>
            </a:extLst>
          </p:cNvPr>
          <p:cNvCxnSpPr>
            <a:cxnSpLocks/>
          </p:cNvCxnSpPr>
          <p:nvPr/>
        </p:nvCxnSpPr>
        <p:spPr>
          <a:xfrm>
            <a:off x="5961529" y="2142563"/>
            <a:ext cx="0" cy="2114244"/>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401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9" name="TextBox 8">
            <a:extLst>
              <a:ext uri="{FF2B5EF4-FFF2-40B4-BE49-F238E27FC236}">
                <a16:creationId xmlns:a16="http://schemas.microsoft.com/office/drawing/2014/main" id="{D54C4D64-BF83-B74A-BAFD-60E65798DD7A}"/>
              </a:ext>
            </a:extLst>
          </p:cNvPr>
          <p:cNvSpPr txBox="1"/>
          <p:nvPr/>
        </p:nvSpPr>
        <p:spPr>
          <a:xfrm>
            <a:off x="5830581" y="1842157"/>
            <a:ext cx="3008617" cy="1938992"/>
          </a:xfrm>
          <a:prstGeom prst="rect">
            <a:avLst/>
          </a:prstGeom>
          <a:noFill/>
        </p:spPr>
        <p:txBody>
          <a:bodyPr wrap="square" rtlCol="0">
            <a:spAutoFit/>
          </a:bodyPr>
          <a:lstStyle/>
          <a:p>
            <a:r>
              <a:rPr lang="en-US" sz="2000" dirty="0"/>
              <a:t>Git is made up of three independent “phases” of code tracking.</a:t>
            </a:r>
          </a:p>
          <a:p>
            <a:endParaRPr lang="en-US" sz="2000" dirty="0"/>
          </a:p>
          <a:p>
            <a:r>
              <a:rPr lang="en-US" sz="2000" dirty="0"/>
              <a:t>Let’s investigate each section.</a:t>
            </a:r>
          </a:p>
        </p:txBody>
      </p:sp>
    </p:spTree>
    <p:extLst>
      <p:ext uri="{BB962C8B-B14F-4D97-AF65-F5344CB8AC3E}">
        <p14:creationId xmlns:p14="http://schemas.microsoft.com/office/powerpoint/2010/main" val="32089587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80EB263-9C79-6F4B-BE6C-F72C8B7DC1D2}"/>
              </a:ext>
            </a:extLst>
          </p:cNvPr>
          <p:cNvSpPr txBox="1"/>
          <p:nvPr/>
        </p:nvSpPr>
        <p:spPr>
          <a:xfrm>
            <a:off x="652260" y="1436495"/>
            <a:ext cx="4798281" cy="1477328"/>
          </a:xfrm>
          <a:prstGeom prst="rect">
            <a:avLst/>
          </a:prstGeom>
          <a:noFill/>
        </p:spPr>
        <p:txBody>
          <a:bodyPr wrap="square" rtlCol="0">
            <a:spAutoFit/>
          </a:bodyPr>
          <a:lstStyle/>
          <a:p>
            <a:r>
              <a:rPr lang="en-US" sz="1800" b="1" dirty="0">
                <a:latin typeface="+mj-lt"/>
              </a:rPr>
              <a:t>3. Code up your project, going through the add --&gt; commit --&gt; push process as needed</a:t>
            </a:r>
          </a:p>
          <a:p>
            <a:endParaRPr lang="en-US" sz="1800" b="1" dirty="0">
              <a:latin typeface="+mj-lt"/>
            </a:endParaRPr>
          </a:p>
          <a:p>
            <a:r>
              <a:rPr lang="en-US" sz="1800" b="1" dirty="0">
                <a:latin typeface="+mj-lt"/>
              </a:rPr>
              <a:t>4. Submit URL through Google Form</a:t>
            </a:r>
          </a:p>
          <a:p>
            <a:endParaRPr lang="en-US" sz="1800" b="1" dirty="0">
              <a:latin typeface="+mj-lt"/>
            </a:endParaRPr>
          </a:p>
        </p:txBody>
      </p:sp>
    </p:spTree>
    <p:extLst>
      <p:ext uri="{BB962C8B-B14F-4D97-AF65-F5344CB8AC3E}">
        <p14:creationId xmlns:p14="http://schemas.microsoft.com/office/powerpoint/2010/main" val="4249505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18403-D0A4-E941-A2CE-A5F18CE7B877}"/>
              </a:ext>
            </a:extLst>
          </p:cNvPr>
          <p:cNvSpPr>
            <a:spLocks noGrp="1"/>
          </p:cNvSpPr>
          <p:nvPr>
            <p:ph type="ctrTitle"/>
          </p:nvPr>
        </p:nvSpPr>
        <p:spPr/>
        <p:txBody>
          <a:bodyPr anchor="ctr"/>
          <a:lstStyle/>
          <a:p>
            <a:r>
              <a:rPr lang="en-US" dirty="0"/>
              <a:t>Let’s Try It Out!</a:t>
            </a:r>
          </a:p>
        </p:txBody>
      </p:sp>
    </p:spTree>
    <p:extLst>
      <p:ext uri="{BB962C8B-B14F-4D97-AF65-F5344CB8AC3E}">
        <p14:creationId xmlns:p14="http://schemas.microsoft.com/office/powerpoint/2010/main" val="264067958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1" descr="METIS-BLACK.png"/>
          <p:cNvPicPr preferRelativeResize="0"/>
          <p:nvPr/>
        </p:nvPicPr>
        <p:blipFill rotWithShape="1">
          <a:blip r:embed="rId3">
            <a:alphaModFix amt="5000"/>
          </a:blip>
          <a:srcRect/>
          <a:stretch/>
        </p:blipFill>
        <p:spPr>
          <a:xfrm>
            <a:off x="2539558" y="0"/>
            <a:ext cx="4064879" cy="5143499"/>
          </a:xfrm>
          <a:prstGeom prst="rect">
            <a:avLst/>
          </a:prstGeom>
          <a:noFill/>
          <a:ln>
            <a:noFill/>
          </a:ln>
        </p:spPr>
      </p:pic>
      <p:sp>
        <p:nvSpPr>
          <p:cNvPr id="127" name="Google Shape;127;p21"/>
          <p:cNvSpPr txBox="1">
            <a:spLocks noGrp="1"/>
          </p:cNvSpPr>
          <p:nvPr>
            <p:ph type="title"/>
          </p:nvPr>
        </p:nvSpPr>
        <p:spPr>
          <a:xfrm>
            <a:off x="311700" y="1984125"/>
            <a:ext cx="8520600" cy="1229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1500"/>
              <a:buFont typeface="Proxima Nova"/>
              <a:buNone/>
            </a:pPr>
            <a:r>
              <a:rPr lang="en" sz="6000" b="1" i="0" u="none" strike="noStrike" cap="none">
                <a:solidFill>
                  <a:schemeClr val="dk1"/>
                </a:solidFill>
                <a:latin typeface="Proxima Nova"/>
                <a:ea typeface="Proxima Nova"/>
                <a:cs typeface="Proxima Nova"/>
                <a:sym typeface="Proxima Nova"/>
              </a:rPr>
              <a:t>QUESTIONS?</a:t>
            </a:r>
            <a:endParaRPr/>
          </a:p>
        </p:txBody>
      </p:sp>
      <p:cxnSp>
        <p:nvCxnSpPr>
          <p:cNvPr id="128" name="Google Shape;128;p21"/>
          <p:cNvCxnSpPr/>
          <p:nvPr/>
        </p:nvCxnSpPr>
        <p:spPr>
          <a:xfrm>
            <a:off x="1213950" y="3619650"/>
            <a:ext cx="6716100" cy="0"/>
          </a:xfrm>
          <a:prstGeom prst="straightConnector1">
            <a:avLst/>
          </a:prstGeom>
          <a:noFill/>
          <a:ln w="19050" cap="flat" cmpd="sng">
            <a:solidFill>
              <a:srgbClr val="FFFFFF"/>
            </a:solidFill>
            <a:prstDash val="solid"/>
            <a:round/>
            <a:headEnd type="none" w="sm" len="sm"/>
            <a:tailEnd type="none" w="sm" len="sm"/>
          </a:ln>
        </p:spPr>
      </p:cxnSp>
      <p:cxnSp>
        <p:nvCxnSpPr>
          <p:cNvPr id="129" name="Google Shape;129;p21"/>
          <p:cNvCxnSpPr/>
          <p:nvPr/>
        </p:nvCxnSpPr>
        <p:spPr>
          <a:xfrm>
            <a:off x="1213950" y="1454600"/>
            <a:ext cx="6716100" cy="0"/>
          </a:xfrm>
          <a:prstGeom prst="straightConnector1">
            <a:avLst/>
          </a:prstGeom>
          <a:noFill/>
          <a:ln w="19050" cap="flat" cmpd="sng">
            <a:solidFill>
              <a:srgbClr val="FFFFFF"/>
            </a:solidFill>
            <a:prstDash val="solid"/>
            <a:round/>
            <a:headEnd type="none" w="sm" len="sm"/>
            <a:tailEnd type="none" w="sm" len="sm"/>
          </a:ln>
        </p:spPr>
      </p:cxnSp>
    </p:spTree>
    <p:extLst>
      <p:ext uri="{BB962C8B-B14F-4D97-AF65-F5344CB8AC3E}">
        <p14:creationId xmlns:p14="http://schemas.microsoft.com/office/powerpoint/2010/main" val="267945127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18403-D0A4-E941-A2CE-A5F18CE7B877}"/>
              </a:ext>
            </a:extLst>
          </p:cNvPr>
          <p:cNvSpPr>
            <a:spLocks noGrp="1"/>
          </p:cNvSpPr>
          <p:nvPr>
            <p:ph type="ctrTitle"/>
          </p:nvPr>
        </p:nvSpPr>
        <p:spPr/>
        <p:txBody>
          <a:bodyPr/>
          <a:lstStyle/>
          <a:p>
            <a:r>
              <a:rPr lang="en-US" dirty="0"/>
              <a:t>How to Undo Something</a:t>
            </a:r>
          </a:p>
        </p:txBody>
      </p:sp>
      <p:sp>
        <p:nvSpPr>
          <p:cNvPr id="3" name="Subtitle 2">
            <a:extLst>
              <a:ext uri="{FF2B5EF4-FFF2-40B4-BE49-F238E27FC236}">
                <a16:creationId xmlns:a16="http://schemas.microsoft.com/office/drawing/2014/main" id="{F4739878-3E6D-DE4A-92FE-29E00A29652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9710553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707886"/>
          </a:xfrm>
          <a:prstGeom prst="rect">
            <a:avLst/>
          </a:prstGeom>
          <a:noFill/>
        </p:spPr>
        <p:txBody>
          <a:bodyPr wrap="square" rtlCol="0">
            <a:spAutoFit/>
          </a:bodyPr>
          <a:lstStyle/>
          <a:p>
            <a:r>
              <a:rPr lang="en-US" sz="2000" dirty="0"/>
              <a:t>What if I want to revert to the original commit?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071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Log</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There’s a command underneath git called </a:t>
            </a:r>
            <a:r>
              <a:rPr lang="en-US" sz="2400" b="1" i="0" u="none" strike="noStrike" cap="none" dirty="0">
                <a:solidFill>
                  <a:srgbClr val="434343"/>
                </a:solidFill>
                <a:latin typeface="Proxima Nova"/>
                <a:ea typeface="Proxima Nova"/>
                <a:cs typeface="Proxima Nova"/>
                <a:sym typeface="Proxima Nova"/>
              </a:rPr>
              <a:t>git log</a:t>
            </a:r>
            <a:r>
              <a:rPr lang="en-US" sz="2400" b="0" i="0" u="none" strike="noStrike" cap="none" dirty="0">
                <a:solidFill>
                  <a:srgbClr val="434343"/>
                </a:solidFill>
                <a:latin typeface="Proxima Nova"/>
                <a:ea typeface="Proxima Nova"/>
                <a:cs typeface="Proxima Nova"/>
                <a:sym typeface="Proxima Nova"/>
              </a:rPr>
              <a:t>. It displays a list of all the previous commits and information about them.</a:t>
            </a:r>
            <a:endParaRPr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Tree>
    <p:extLst>
      <p:ext uri="{BB962C8B-B14F-4D97-AF65-F5344CB8AC3E}">
        <p14:creationId xmlns:p14="http://schemas.microsoft.com/office/powerpoint/2010/main" val="7316291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983670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C8AADFDA-EE03-E24C-8502-B6871C6B531B}"/>
              </a:ext>
            </a:extLst>
          </p:cNvPr>
          <p:cNvCxnSpPr/>
          <p:nvPr/>
        </p:nvCxnSpPr>
        <p:spPr>
          <a:xfrm flipH="1" flipV="1">
            <a:off x="4711700" y="821735"/>
            <a:ext cx="1803400" cy="1091883"/>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F000FF-4A59-1246-985B-8F7EA0150CE4}"/>
              </a:ext>
            </a:extLst>
          </p:cNvPr>
          <p:cNvSpPr txBox="1"/>
          <p:nvPr/>
        </p:nvSpPr>
        <p:spPr>
          <a:xfrm>
            <a:off x="6515100" y="1772880"/>
            <a:ext cx="2070100" cy="523220"/>
          </a:xfrm>
          <a:prstGeom prst="rect">
            <a:avLst/>
          </a:prstGeom>
          <a:noFill/>
        </p:spPr>
        <p:txBody>
          <a:bodyPr wrap="square" rtlCol="0">
            <a:spAutoFit/>
          </a:bodyPr>
          <a:lstStyle/>
          <a:p>
            <a:r>
              <a:rPr lang="en-US" sz="2800" dirty="0">
                <a:solidFill>
                  <a:srgbClr val="FF0000"/>
                </a:solidFill>
              </a:rPr>
              <a:t>Commit IDs</a:t>
            </a:r>
          </a:p>
        </p:txBody>
      </p:sp>
      <p:cxnSp>
        <p:nvCxnSpPr>
          <p:cNvPr id="21" name="Straight Arrow Connector 20">
            <a:extLst>
              <a:ext uri="{FF2B5EF4-FFF2-40B4-BE49-F238E27FC236}">
                <a16:creationId xmlns:a16="http://schemas.microsoft.com/office/drawing/2014/main" id="{2402EB9D-F894-834A-866F-55BFAC23396C}"/>
              </a:ext>
            </a:extLst>
          </p:cNvPr>
          <p:cNvCxnSpPr>
            <a:cxnSpLocks/>
          </p:cNvCxnSpPr>
          <p:nvPr/>
        </p:nvCxnSpPr>
        <p:spPr>
          <a:xfrm flipH="1" flipV="1">
            <a:off x="4978400" y="1772881"/>
            <a:ext cx="1536700" cy="26160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29B630E-2499-C949-BC04-BB1E3362B913}"/>
              </a:ext>
            </a:extLst>
          </p:cNvPr>
          <p:cNvCxnSpPr>
            <a:cxnSpLocks/>
          </p:cNvCxnSpPr>
          <p:nvPr/>
        </p:nvCxnSpPr>
        <p:spPr>
          <a:xfrm flipH="1">
            <a:off x="4978400" y="2165296"/>
            <a:ext cx="1536700" cy="699467"/>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7F21D0F-F720-CB40-8B78-96C23CE43EDB}"/>
              </a:ext>
            </a:extLst>
          </p:cNvPr>
          <p:cNvCxnSpPr>
            <a:cxnSpLocks/>
          </p:cNvCxnSpPr>
          <p:nvPr/>
        </p:nvCxnSpPr>
        <p:spPr>
          <a:xfrm flipH="1">
            <a:off x="4889500" y="2296100"/>
            <a:ext cx="1625600" cy="1552000"/>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64853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0"/>
        <p:cNvGrpSpPr/>
        <p:nvPr/>
      </p:nvGrpSpPr>
      <p:grpSpPr>
        <a:xfrm>
          <a:off x="0" y="0"/>
          <a:ext cx="0" cy="0"/>
          <a:chOff x="0" y="0"/>
          <a:chExt cx="0" cy="0"/>
        </a:xfrm>
      </p:grpSpPr>
      <p:grpSp>
        <p:nvGrpSpPr>
          <p:cNvPr id="10" name="Group 9">
            <a:extLst>
              <a:ext uri="{FF2B5EF4-FFF2-40B4-BE49-F238E27FC236}">
                <a16:creationId xmlns:a16="http://schemas.microsoft.com/office/drawing/2014/main" id="{7FC73FAC-E0CF-0E4B-AE37-0551A305FFB6}"/>
              </a:ext>
            </a:extLst>
          </p:cNvPr>
          <p:cNvGrpSpPr/>
          <p:nvPr/>
        </p:nvGrpSpPr>
        <p:grpSpPr>
          <a:xfrm>
            <a:off x="193637" y="401786"/>
            <a:ext cx="8814176" cy="4530902"/>
            <a:chOff x="157348" y="760288"/>
            <a:chExt cx="6852540" cy="3787311"/>
          </a:xfrm>
        </p:grpSpPr>
        <p:pic>
          <p:nvPicPr>
            <p:cNvPr id="7" name="Picture 6">
              <a:extLst>
                <a:ext uri="{FF2B5EF4-FFF2-40B4-BE49-F238E27FC236}">
                  <a16:creationId xmlns:a16="http://schemas.microsoft.com/office/drawing/2014/main" id="{4CAA5DF3-F629-0044-9D96-2B952A5579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57348" y="760288"/>
              <a:ext cx="6852540" cy="3787311"/>
            </a:xfrm>
            <a:prstGeom prst="rect">
              <a:avLst/>
            </a:prstGeom>
          </p:spPr>
        </p:pic>
        <p:sp>
          <p:nvSpPr>
            <p:cNvPr id="9" name="Rectangle 8">
              <a:extLst>
                <a:ext uri="{FF2B5EF4-FFF2-40B4-BE49-F238E27FC236}">
                  <a16:creationId xmlns:a16="http://schemas.microsoft.com/office/drawing/2014/main" id="{84DEE4E5-9207-8141-BBCE-6107014B7613}"/>
                </a:ext>
              </a:extLst>
            </p:cNvPr>
            <p:cNvSpPr/>
            <p:nvPr/>
          </p:nvSpPr>
          <p:spPr>
            <a:xfrm>
              <a:off x="1726059" y="1058238"/>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B367D75-FA38-3E48-BDBE-2743D4395E62}"/>
                </a:ext>
              </a:extLst>
            </p:cNvPr>
            <p:cNvSpPr/>
            <p:nvPr/>
          </p:nvSpPr>
          <p:spPr>
            <a:xfrm>
              <a:off x="1726058" y="1970926"/>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29D4126-13B2-454E-BCFB-C2F89FEA1B91}"/>
                </a:ext>
              </a:extLst>
            </p:cNvPr>
            <p:cNvSpPr/>
            <p:nvPr/>
          </p:nvSpPr>
          <p:spPr>
            <a:xfrm>
              <a:off x="1726057" y="2883614"/>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26C29FB-FA56-7942-A331-A84A06EDB1FB}"/>
                </a:ext>
              </a:extLst>
            </p:cNvPr>
            <p:cNvSpPr/>
            <p:nvPr/>
          </p:nvSpPr>
          <p:spPr>
            <a:xfrm>
              <a:off x="1726056" y="3796302"/>
              <a:ext cx="914399" cy="154114"/>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C8AADFDA-EE03-E24C-8502-B6871C6B531B}"/>
              </a:ext>
            </a:extLst>
          </p:cNvPr>
          <p:cNvCxnSpPr>
            <a:cxnSpLocks/>
          </p:cNvCxnSpPr>
          <p:nvPr/>
        </p:nvCxnSpPr>
        <p:spPr>
          <a:xfrm flipH="1" flipV="1">
            <a:off x="4432300" y="1451179"/>
            <a:ext cx="2082800" cy="28668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BF000FF-4A59-1246-985B-8F7EA0150CE4}"/>
              </a:ext>
            </a:extLst>
          </p:cNvPr>
          <p:cNvSpPr txBox="1"/>
          <p:nvPr/>
        </p:nvSpPr>
        <p:spPr>
          <a:xfrm>
            <a:off x="6515100" y="1501979"/>
            <a:ext cx="2070100" cy="954107"/>
          </a:xfrm>
          <a:prstGeom prst="rect">
            <a:avLst/>
          </a:prstGeom>
          <a:noFill/>
        </p:spPr>
        <p:txBody>
          <a:bodyPr wrap="square" rtlCol="0">
            <a:spAutoFit/>
          </a:bodyPr>
          <a:lstStyle/>
          <a:p>
            <a:r>
              <a:rPr lang="en-US" sz="2800" dirty="0">
                <a:solidFill>
                  <a:srgbClr val="FF0000"/>
                </a:solidFill>
              </a:rPr>
              <a:t>Commit Messages</a:t>
            </a:r>
          </a:p>
        </p:txBody>
      </p:sp>
      <p:cxnSp>
        <p:nvCxnSpPr>
          <p:cNvPr id="21" name="Straight Arrow Connector 20">
            <a:extLst>
              <a:ext uri="{FF2B5EF4-FFF2-40B4-BE49-F238E27FC236}">
                <a16:creationId xmlns:a16="http://schemas.microsoft.com/office/drawing/2014/main" id="{2402EB9D-F894-834A-866F-55BFAC23396C}"/>
              </a:ext>
            </a:extLst>
          </p:cNvPr>
          <p:cNvCxnSpPr>
            <a:cxnSpLocks/>
          </p:cNvCxnSpPr>
          <p:nvPr/>
        </p:nvCxnSpPr>
        <p:spPr>
          <a:xfrm flipH="1">
            <a:off x="4889500" y="1882161"/>
            <a:ext cx="1625600" cy="442947"/>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29B630E-2499-C949-BC04-BB1E3362B913}"/>
              </a:ext>
            </a:extLst>
          </p:cNvPr>
          <p:cNvCxnSpPr>
            <a:cxnSpLocks/>
          </p:cNvCxnSpPr>
          <p:nvPr/>
        </p:nvCxnSpPr>
        <p:spPr>
          <a:xfrm flipH="1">
            <a:off x="2211410" y="2034490"/>
            <a:ext cx="4303690" cy="142018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7F21D0F-F720-CB40-8B78-96C23CE43EDB}"/>
              </a:ext>
            </a:extLst>
          </p:cNvPr>
          <p:cNvCxnSpPr>
            <a:cxnSpLocks/>
          </p:cNvCxnSpPr>
          <p:nvPr/>
        </p:nvCxnSpPr>
        <p:spPr>
          <a:xfrm flipH="1">
            <a:off x="3149600" y="2186819"/>
            <a:ext cx="3365500" cy="2490549"/>
          </a:xfrm>
          <a:prstGeom prst="straightConnector1">
            <a:avLst/>
          </a:prstGeom>
          <a:ln w="25400">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941484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311700" y="292625"/>
            <a:ext cx="6606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700"/>
              <a:buFont typeface="Proxima Nova"/>
              <a:buNone/>
            </a:pPr>
            <a:r>
              <a:rPr lang="en" sz="2800" b="1" i="0" u="none" strike="noStrike" cap="none" dirty="0">
                <a:solidFill>
                  <a:srgbClr val="434343"/>
                </a:solidFill>
                <a:latin typeface="Proxima Nova"/>
                <a:ea typeface="Proxima Nova"/>
                <a:cs typeface="Proxima Nova"/>
                <a:sym typeface="Proxima Nova"/>
              </a:rPr>
              <a:t>Git Reset</a:t>
            </a:r>
            <a:endParaRPr dirty="0"/>
          </a:p>
        </p:txBody>
      </p:sp>
      <p:sp>
        <p:nvSpPr>
          <p:cNvPr id="92" name="Google Shape;92;p17"/>
          <p:cNvSpPr txBox="1">
            <a:spLocks noGrp="1"/>
          </p:cNvSpPr>
          <p:nvPr>
            <p:ph type="body" idx="1"/>
          </p:nvPr>
        </p:nvSpPr>
        <p:spPr>
          <a:xfrm>
            <a:off x="311700" y="1457200"/>
            <a:ext cx="8520600" cy="2654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rgbClr val="434343"/>
              </a:buClr>
              <a:buSzPts val="2400"/>
              <a:buFont typeface="Proxima Nova"/>
              <a:buChar char="●"/>
            </a:pPr>
            <a:r>
              <a:rPr lang="en-US" sz="2400" b="0" i="0" u="none" strike="noStrike" cap="none" dirty="0">
                <a:solidFill>
                  <a:srgbClr val="434343"/>
                </a:solidFill>
                <a:latin typeface="Proxima Nova"/>
                <a:ea typeface="Proxima Nova"/>
                <a:cs typeface="Proxima Nova"/>
                <a:sym typeface="Proxima Nova"/>
              </a:rPr>
              <a:t>So if I want to return to a previous state of code, I can just find the correct </a:t>
            </a:r>
            <a:r>
              <a:rPr lang="en-US" sz="2400" b="1" i="0" u="none" strike="noStrike" cap="none" dirty="0">
                <a:solidFill>
                  <a:srgbClr val="434343"/>
                </a:solidFill>
                <a:latin typeface="Proxima Nova"/>
                <a:ea typeface="Proxima Nova"/>
                <a:cs typeface="Proxima Nova"/>
                <a:sym typeface="Proxima Nova"/>
              </a:rPr>
              <a:t>commit id</a:t>
            </a:r>
            <a:r>
              <a:rPr lang="en-US" sz="2400" i="0" u="none" strike="noStrike" cap="none" dirty="0">
                <a:solidFill>
                  <a:srgbClr val="434343"/>
                </a:solidFill>
                <a:latin typeface="Proxima Nova"/>
                <a:ea typeface="Proxima Nova"/>
                <a:cs typeface="Proxima Nova"/>
                <a:sym typeface="Proxima Nova"/>
              </a:rPr>
              <a:t> then tell git to reset to that state.</a:t>
            </a:r>
          </a:p>
          <a:p>
            <a:pPr marL="457200" marR="0" lvl="0" indent="-381000" algn="l" rtl="0">
              <a:lnSpc>
                <a:spcPct val="115000"/>
              </a:lnSpc>
              <a:spcBef>
                <a:spcPts val="0"/>
              </a:spcBef>
              <a:spcAft>
                <a:spcPts val="0"/>
              </a:spcAft>
              <a:buClr>
                <a:srgbClr val="434343"/>
              </a:buClr>
              <a:buSzPts val="2400"/>
              <a:buFont typeface="Proxima Nova"/>
              <a:buChar char="●"/>
            </a:pPr>
            <a:endParaRPr lang="en-US" sz="2400" dirty="0">
              <a:solidFill>
                <a:srgbClr val="434343"/>
              </a:solidFill>
              <a:latin typeface="Proxima Nova"/>
              <a:sym typeface="Proxima Nova"/>
            </a:endParaRPr>
          </a:p>
          <a:p>
            <a:pPr marL="76200" marR="0" lvl="0" indent="0" algn="l" rtl="0">
              <a:lnSpc>
                <a:spcPct val="115000"/>
              </a:lnSpc>
              <a:spcBef>
                <a:spcPts val="0"/>
              </a:spcBef>
              <a:spcAft>
                <a:spcPts val="0"/>
              </a:spcAft>
              <a:buClr>
                <a:srgbClr val="434343"/>
              </a:buClr>
              <a:buSzPts val="2400"/>
            </a:pPr>
            <a:endParaRPr dirty="0"/>
          </a:p>
        </p:txBody>
      </p:sp>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94" name="Google Shape;94;p17"/>
          <p:cNvCxnSpPr/>
          <p:nvPr/>
        </p:nvCxnSpPr>
        <p:spPr>
          <a:xfrm>
            <a:off x="354000" y="1101800"/>
            <a:ext cx="8436000" cy="0"/>
          </a:xfrm>
          <a:prstGeom prst="straightConnector1">
            <a:avLst/>
          </a:prstGeom>
          <a:noFill/>
          <a:ln w="19050" cap="flat" cmpd="sng">
            <a:solidFill>
              <a:srgbClr val="3A9ED9"/>
            </a:solidFill>
            <a:prstDash val="solid"/>
            <a:round/>
            <a:headEnd type="none" w="sm" len="sm"/>
            <a:tailEnd type="none" w="sm" len="sm"/>
          </a:ln>
        </p:spPr>
      </p:cxnSp>
      <p:sp>
        <p:nvSpPr>
          <p:cNvPr id="6" name="Rectangle 5">
            <a:extLst>
              <a:ext uri="{FF2B5EF4-FFF2-40B4-BE49-F238E27FC236}">
                <a16:creationId xmlns:a16="http://schemas.microsoft.com/office/drawing/2014/main" id="{8BFD6A49-DD92-3249-AEEB-102BD48C86F6}"/>
              </a:ext>
            </a:extLst>
          </p:cNvPr>
          <p:cNvSpPr/>
          <p:nvPr/>
        </p:nvSpPr>
        <p:spPr>
          <a:xfrm>
            <a:off x="947141" y="3515699"/>
            <a:ext cx="7565633" cy="595901"/>
          </a:xfrm>
          <a:prstGeom prst="rect">
            <a:avLst/>
          </a:prstGeom>
          <a:solidFill>
            <a:schemeClr val="bg2">
              <a:lumMod val="25000"/>
              <a:lumOff val="75000"/>
            </a:schemeClr>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solidFill>
                  <a:schemeClr val="tx1"/>
                </a:solidFill>
                <a:latin typeface="Courier" pitchFamily="2" charset="0"/>
              </a:rPr>
              <a:t>git</a:t>
            </a:r>
            <a:r>
              <a:rPr lang="en-US" sz="1800" dirty="0">
                <a:solidFill>
                  <a:schemeClr val="tx1"/>
                </a:solidFill>
                <a:latin typeface="Courier" pitchFamily="2" charset="0"/>
              </a:rPr>
              <a:t> </a:t>
            </a:r>
            <a:r>
              <a:rPr lang="en-US" sz="1800" b="1" dirty="0">
                <a:solidFill>
                  <a:schemeClr val="tx1"/>
                </a:solidFill>
                <a:latin typeface="Courier" pitchFamily="2" charset="0"/>
              </a:rPr>
              <a:t>reset</a:t>
            </a:r>
            <a:r>
              <a:rPr lang="en-US" sz="1800" dirty="0">
                <a:solidFill>
                  <a:schemeClr val="tx1"/>
                </a:solidFill>
                <a:latin typeface="Courier" pitchFamily="2" charset="0"/>
              </a:rPr>
              <a:t> 128fc8819d8433971302cc94f5f3db7af08d4c51</a:t>
            </a:r>
          </a:p>
        </p:txBody>
      </p:sp>
    </p:spTree>
    <p:extLst>
      <p:ext uri="{BB962C8B-B14F-4D97-AF65-F5344CB8AC3E}">
        <p14:creationId xmlns:p14="http://schemas.microsoft.com/office/powerpoint/2010/main" val="1178203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2547991" y="267128"/>
            <a:ext cx="3924728" cy="4767209"/>
          </a:xfrm>
          <a:prstGeom prst="rect">
            <a:avLst/>
          </a:prstGeom>
          <a:solidFill>
            <a:schemeClr val="bg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solidFill>
                <a:schemeClr val="tx1"/>
              </a:solidFill>
            </a:endParaRPr>
          </a:p>
          <a:p>
            <a:endParaRPr lang="en-US" sz="1800" dirty="0">
              <a:solidFill>
                <a:schemeClr val="tx1"/>
              </a:solidFill>
            </a:endParaRPr>
          </a:p>
          <a:p>
            <a:r>
              <a:rPr lang="en-US" sz="1800" dirty="0">
                <a:solidFill>
                  <a:schemeClr val="tx1"/>
                </a:solidFill>
              </a:rPr>
              <a:t>The working directory area is our “normal” file system. This tracks the code as it exists on our computer right now.</a:t>
            </a:r>
          </a:p>
          <a:p>
            <a:endParaRPr lang="en-US" sz="1800" dirty="0">
              <a:solidFill>
                <a:schemeClr val="tx1"/>
              </a:solidFill>
            </a:endParaRPr>
          </a:p>
          <a:p>
            <a:r>
              <a:rPr lang="en-US" sz="1800" dirty="0">
                <a:solidFill>
                  <a:schemeClr val="tx1"/>
                </a:solidFill>
              </a:rPr>
              <a:t>If we’ve made changes, then the working directory sees all of those changes.</a:t>
            </a:r>
          </a:p>
          <a:p>
            <a:endParaRPr lang="en-US" sz="1800" dirty="0">
              <a:solidFill>
                <a:schemeClr val="tx1"/>
              </a:solidFill>
            </a:endParaRPr>
          </a:p>
          <a:p>
            <a:r>
              <a:rPr lang="en-US" sz="1800" dirty="0">
                <a:solidFill>
                  <a:schemeClr val="tx1"/>
                </a:solidFill>
              </a:rPr>
              <a:t>It doesn’t track any history. It just says, “this is how my code looks right now.”</a:t>
            </a:r>
          </a:p>
        </p:txBody>
      </p:sp>
    </p:spTree>
    <p:extLst>
      <p:ext uri="{BB962C8B-B14F-4D97-AF65-F5344CB8AC3E}">
        <p14:creationId xmlns:p14="http://schemas.microsoft.com/office/powerpoint/2010/main" val="25734644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400110"/>
          </a:xfrm>
          <a:prstGeom prst="rect">
            <a:avLst/>
          </a:prstGeom>
          <a:noFill/>
        </p:spPr>
        <p:txBody>
          <a:bodyPr wrap="square" rtlCol="0">
            <a:spAutoFit/>
          </a:bodyPr>
          <a:lstStyle/>
          <a:p>
            <a:r>
              <a:rPr lang="en-US" sz="2000" dirty="0"/>
              <a:t>Before reset.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8A09C314-D01F-B742-B346-B1BE7A3D80A7}"/>
              </a:ext>
            </a:extLst>
          </p:cNvPr>
          <p:cNvSpPr/>
          <p:nvPr/>
        </p:nvSpPr>
        <p:spPr>
          <a:xfrm>
            <a:off x="1047963" y="2718007"/>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17" name="Rounded Rectangle 16">
            <a:extLst>
              <a:ext uri="{FF2B5EF4-FFF2-40B4-BE49-F238E27FC236}">
                <a16:creationId xmlns:a16="http://schemas.microsoft.com/office/drawing/2014/main" id="{5D455899-F1C3-F642-B29A-01E95D15ADF7}"/>
              </a:ext>
            </a:extLst>
          </p:cNvPr>
          <p:cNvSpPr/>
          <p:nvPr/>
        </p:nvSpPr>
        <p:spPr>
          <a:xfrm>
            <a:off x="4845978" y="2718006"/>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YEAH.</a:t>
            </a:r>
          </a:p>
        </p:txBody>
      </p:sp>
      <p:sp>
        <p:nvSpPr>
          <p:cNvPr id="19" name="Rounded Rectangle 18">
            <a:extLst>
              <a:ext uri="{FF2B5EF4-FFF2-40B4-BE49-F238E27FC236}">
                <a16:creationId xmlns:a16="http://schemas.microsoft.com/office/drawing/2014/main" id="{C249B440-EDC5-BE44-BD0B-BC54FB90500A}"/>
              </a:ext>
            </a:extLst>
          </p:cNvPr>
          <p:cNvSpPr/>
          <p:nvPr/>
        </p:nvSpPr>
        <p:spPr>
          <a:xfrm>
            <a:off x="2958953" y="2718005"/>
            <a:ext cx="1089061" cy="708917"/>
          </a:xfrm>
          <a:prstGeom prst="round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YEAH.</a:t>
            </a:r>
          </a:p>
        </p:txBody>
      </p:sp>
      <p:sp>
        <p:nvSpPr>
          <p:cNvPr id="22" name="Right Arrow 21">
            <a:extLst>
              <a:ext uri="{FF2B5EF4-FFF2-40B4-BE49-F238E27FC236}">
                <a16:creationId xmlns:a16="http://schemas.microsoft.com/office/drawing/2014/main" id="{7F25413D-AFB7-D241-85EF-0B107B1E7C17}"/>
              </a:ext>
            </a:extLst>
          </p:cNvPr>
          <p:cNvSpPr/>
          <p:nvPr/>
        </p:nvSpPr>
        <p:spPr>
          <a:xfrm>
            <a:off x="2229492" y="2948682"/>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ight Arrow 22">
            <a:extLst>
              <a:ext uri="{FF2B5EF4-FFF2-40B4-BE49-F238E27FC236}">
                <a16:creationId xmlns:a16="http://schemas.microsoft.com/office/drawing/2014/main" id="{6A48FCDA-E284-324E-B9A1-8170BECB12EE}"/>
              </a:ext>
            </a:extLst>
          </p:cNvPr>
          <p:cNvSpPr/>
          <p:nvPr/>
        </p:nvSpPr>
        <p:spPr>
          <a:xfrm>
            <a:off x="4140473" y="2923487"/>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865282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10" name="TextBox 9">
            <a:extLst>
              <a:ext uri="{FF2B5EF4-FFF2-40B4-BE49-F238E27FC236}">
                <a16:creationId xmlns:a16="http://schemas.microsoft.com/office/drawing/2014/main" id="{EF8B002E-1C89-8649-85AB-BA2A530D3E7B}"/>
              </a:ext>
            </a:extLst>
          </p:cNvPr>
          <p:cNvSpPr txBox="1"/>
          <p:nvPr/>
        </p:nvSpPr>
        <p:spPr>
          <a:xfrm>
            <a:off x="6135383" y="2564635"/>
            <a:ext cx="3044578" cy="400110"/>
          </a:xfrm>
          <a:prstGeom prst="rect">
            <a:avLst/>
          </a:prstGeom>
          <a:noFill/>
        </p:spPr>
        <p:txBody>
          <a:bodyPr wrap="square" rtlCol="0">
            <a:spAutoFit/>
          </a:bodyPr>
          <a:lstStyle/>
          <a:p>
            <a:r>
              <a:rPr lang="en-US" sz="2000" dirty="0"/>
              <a:t>After reset.</a:t>
            </a:r>
          </a:p>
        </p:txBody>
      </p:sp>
      <p:sp>
        <p:nvSpPr>
          <p:cNvPr id="2" name="Rounded Rectangle 1">
            <a:extLst>
              <a:ext uri="{FF2B5EF4-FFF2-40B4-BE49-F238E27FC236}">
                <a16:creationId xmlns:a16="http://schemas.microsoft.com/office/drawing/2014/main" id="{E0CF4009-DD27-6547-B0B3-57B7C6BAC92E}"/>
              </a:ext>
            </a:extLst>
          </p:cNvPr>
          <p:cNvSpPr/>
          <p:nvPr/>
        </p:nvSpPr>
        <p:spPr>
          <a:xfrm>
            <a:off x="104796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12" name="Rounded Rectangle 11">
            <a:extLst>
              <a:ext uri="{FF2B5EF4-FFF2-40B4-BE49-F238E27FC236}">
                <a16:creationId xmlns:a16="http://schemas.microsoft.com/office/drawing/2014/main" id="{36DF4FE9-E958-DB46-BFF9-A89F13171A50}"/>
              </a:ext>
            </a:extLst>
          </p:cNvPr>
          <p:cNvSpPr/>
          <p:nvPr/>
        </p:nvSpPr>
        <p:spPr>
          <a:xfrm>
            <a:off x="4845978" y="1633590"/>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
        <p:nvSpPr>
          <p:cNvPr id="4" name="Right Arrow 3">
            <a:extLst>
              <a:ext uri="{FF2B5EF4-FFF2-40B4-BE49-F238E27FC236}">
                <a16:creationId xmlns:a16="http://schemas.microsoft.com/office/drawing/2014/main" id="{5E24A8EB-8ED2-6945-909E-06532C211A10}"/>
              </a:ext>
            </a:extLst>
          </p:cNvPr>
          <p:cNvSpPr/>
          <p:nvPr/>
        </p:nvSpPr>
        <p:spPr>
          <a:xfrm>
            <a:off x="222949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70B5E5-1546-D144-B127-80880BA676D4}"/>
              </a:ext>
            </a:extLst>
          </p:cNvPr>
          <p:cNvSpPr/>
          <p:nvPr/>
        </p:nvSpPr>
        <p:spPr>
          <a:xfrm>
            <a:off x="2958954" y="1633591"/>
            <a:ext cx="1089061" cy="708917"/>
          </a:xfrm>
          <a:prstGeom prst="roundRect">
            <a:avLst/>
          </a:prstGeom>
          <a:solidFill>
            <a:schemeClr val="accent5">
              <a:lumMod val="40000"/>
              <a:lumOff val="60000"/>
              <a:alpha val="3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lt1">
                    <a:alpha val="30000"/>
                  </a:schemeClr>
                </a:solidFill>
              </a:rPr>
              <a:t>Code. Code. Code.</a:t>
            </a:r>
          </a:p>
        </p:txBody>
      </p:sp>
      <p:sp>
        <p:nvSpPr>
          <p:cNvPr id="21" name="Right Arrow 20">
            <a:extLst>
              <a:ext uri="{FF2B5EF4-FFF2-40B4-BE49-F238E27FC236}">
                <a16:creationId xmlns:a16="http://schemas.microsoft.com/office/drawing/2014/main" id="{D1FBFACD-85C7-9D46-8919-0D2A34130DA0}"/>
              </a:ext>
            </a:extLst>
          </p:cNvPr>
          <p:cNvSpPr/>
          <p:nvPr/>
        </p:nvSpPr>
        <p:spPr>
          <a:xfrm>
            <a:off x="4140482" y="1849348"/>
            <a:ext cx="636998" cy="297951"/>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F4984232-5C60-A84A-965A-A6F220412B10}"/>
              </a:ext>
            </a:extLst>
          </p:cNvPr>
          <p:cNvSpPr/>
          <p:nvPr/>
        </p:nvSpPr>
        <p:spPr>
          <a:xfrm>
            <a:off x="1047963" y="2730499"/>
            <a:ext cx="1089061" cy="708917"/>
          </a:xfrm>
          <a:prstGeom prst="roundRect">
            <a:avLst/>
          </a:prstGeom>
          <a:solidFill>
            <a:schemeClr val="accent5">
              <a:lumMod val="40000"/>
              <a:lumOff val="6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 Code. Code.</a:t>
            </a:r>
          </a:p>
        </p:txBody>
      </p:sp>
    </p:spTree>
    <p:extLst>
      <p:ext uri="{BB962C8B-B14F-4D97-AF65-F5344CB8AC3E}">
        <p14:creationId xmlns:p14="http://schemas.microsoft.com/office/powerpoint/2010/main" val="4176868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2">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chemeClr val="bg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4399053" y="252143"/>
            <a:ext cx="3924728" cy="4767209"/>
          </a:xfrm>
          <a:prstGeom prst="rect">
            <a:avLst/>
          </a:prstGeom>
          <a:solidFill>
            <a:schemeClr val="bg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solidFill>
                <a:schemeClr val="tx1"/>
              </a:solidFill>
            </a:endParaRPr>
          </a:p>
          <a:p>
            <a:endParaRPr lang="en-US" sz="1800" dirty="0">
              <a:solidFill>
                <a:schemeClr val="tx1"/>
              </a:solidFill>
            </a:endParaRPr>
          </a:p>
          <a:p>
            <a:r>
              <a:rPr lang="en-US" sz="1800" dirty="0">
                <a:solidFill>
                  <a:schemeClr val="tx1"/>
                </a:solidFill>
              </a:rPr>
              <a:t>The staging area is how we prepare for a </a:t>
            </a:r>
            <a:r>
              <a:rPr lang="en-US" sz="1800" b="1" dirty="0">
                <a:solidFill>
                  <a:schemeClr val="tx1"/>
                </a:solidFill>
              </a:rPr>
              <a:t>commit</a:t>
            </a:r>
            <a:r>
              <a:rPr lang="en-US" sz="1800" dirty="0">
                <a:solidFill>
                  <a:schemeClr val="tx1"/>
                </a:solidFill>
              </a:rPr>
              <a:t>.</a:t>
            </a:r>
          </a:p>
          <a:p>
            <a:endParaRPr lang="en-US" sz="1800" dirty="0">
              <a:solidFill>
                <a:schemeClr val="tx1"/>
              </a:solidFill>
            </a:endParaRPr>
          </a:p>
          <a:p>
            <a:r>
              <a:rPr lang="en-US" sz="1800" dirty="0">
                <a:solidFill>
                  <a:schemeClr val="tx1"/>
                </a:solidFill>
              </a:rPr>
              <a:t>Before making a commit, we’ll tell git that we want certain files to be “staged” for the </a:t>
            </a:r>
            <a:r>
              <a:rPr lang="en-US" sz="1800" b="1" dirty="0">
                <a:solidFill>
                  <a:schemeClr val="tx1"/>
                </a:solidFill>
              </a:rPr>
              <a:t>commit</a:t>
            </a:r>
            <a:r>
              <a:rPr lang="en-US" sz="1800" dirty="0">
                <a:solidFill>
                  <a:schemeClr val="tx1"/>
                </a:solidFill>
              </a:rPr>
              <a:t>.</a:t>
            </a:r>
          </a:p>
          <a:p>
            <a:endParaRPr lang="en-US" sz="1800" dirty="0">
              <a:solidFill>
                <a:schemeClr val="tx1"/>
              </a:solidFill>
            </a:endParaRPr>
          </a:p>
          <a:p>
            <a:r>
              <a:rPr lang="en-US" sz="1800" dirty="0">
                <a:solidFill>
                  <a:schemeClr val="tx1"/>
                </a:solidFill>
              </a:rPr>
              <a:t>In non-git terms, we’re telling git that we want it to check this file to see if it’s changed since the last checkpoint.</a:t>
            </a:r>
          </a:p>
        </p:txBody>
      </p:sp>
      <p:sp>
        <p:nvSpPr>
          <p:cNvPr id="10" name="Rectangle 9">
            <a:extLst>
              <a:ext uri="{FF2B5EF4-FFF2-40B4-BE49-F238E27FC236}">
                <a16:creationId xmlns:a16="http://schemas.microsoft.com/office/drawing/2014/main" id="{9E2F72A6-9C31-FE4B-837C-ACA276B30493}"/>
              </a:ext>
            </a:extLst>
          </p:cNvPr>
          <p:cNvSpPr/>
          <p:nvPr/>
        </p:nvSpPr>
        <p:spPr>
          <a:xfrm>
            <a:off x="390418" y="230741"/>
            <a:ext cx="2193530" cy="4767209"/>
          </a:xfrm>
          <a:prstGeom prst="rect">
            <a:avLst/>
          </a:prstGeom>
          <a:solidFill>
            <a:schemeClr val="bg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solidFill>
                <a:schemeClr val="tx1"/>
              </a:solidFill>
            </a:endParaRPr>
          </a:p>
        </p:txBody>
      </p:sp>
    </p:spTree>
    <p:extLst>
      <p:ext uri="{BB962C8B-B14F-4D97-AF65-F5344CB8AC3E}">
        <p14:creationId xmlns:p14="http://schemas.microsoft.com/office/powerpoint/2010/main" val="3162188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0"/>
        <p:cNvGrpSpPr/>
        <p:nvPr/>
      </p:nvGrpSpPr>
      <p:grpSpPr>
        <a:xfrm>
          <a:off x="0" y="0"/>
          <a:ext cx="0" cy="0"/>
          <a:chOff x="0" y="0"/>
          <a:chExt cx="0" cy="0"/>
        </a:xfrm>
      </p:grpSpPr>
      <p:pic>
        <p:nvPicPr>
          <p:cNvPr id="93" name="Google Shape;93;p17" descr="metis-mini.png"/>
          <p:cNvPicPr preferRelativeResize="0"/>
          <p:nvPr/>
        </p:nvPicPr>
        <p:blipFill rotWithShape="1">
          <a:blip r:embed="rId3" cstate="screen">
            <a:alphaModFix amt="25000"/>
            <a:extLst>
              <a:ext uri="{28A0092B-C50C-407E-A947-70E740481C1C}">
                <a14:useLocalDpi xmlns:a14="http://schemas.microsoft.com/office/drawing/2010/main"/>
              </a:ext>
            </a:extLst>
          </a:blip>
          <a:srcRect/>
          <a:stretch/>
        </p:blipFill>
        <p:spPr>
          <a:xfrm>
            <a:off x="8512774" y="380998"/>
            <a:ext cx="326424" cy="384999"/>
          </a:xfrm>
          <a:prstGeom prst="rect">
            <a:avLst/>
          </a:prstGeom>
          <a:noFill/>
          <a:ln>
            <a:noFill/>
          </a:ln>
        </p:spPr>
      </p:pic>
      <p:cxnSp>
        <p:nvCxnSpPr>
          <p:cNvPr id="7" name="Straight Connector 6">
            <a:extLst>
              <a:ext uri="{FF2B5EF4-FFF2-40B4-BE49-F238E27FC236}">
                <a16:creationId xmlns:a16="http://schemas.microsoft.com/office/drawing/2014/main" id="{484BB559-31C5-374A-BBF0-A271158509CE}"/>
              </a:ext>
            </a:extLst>
          </p:cNvPr>
          <p:cNvCxnSpPr/>
          <p:nvPr/>
        </p:nvCxnSpPr>
        <p:spPr>
          <a:xfrm>
            <a:off x="1592495"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8" name="Rounded Rectangle 7">
            <a:extLst>
              <a:ext uri="{FF2B5EF4-FFF2-40B4-BE49-F238E27FC236}">
                <a16:creationId xmlns:a16="http://schemas.microsoft.com/office/drawing/2014/main" id="{6B054FEE-2987-324D-BDB6-F7D83BCBADEC}"/>
              </a:ext>
            </a:extLst>
          </p:cNvPr>
          <p:cNvSpPr/>
          <p:nvPr/>
        </p:nvSpPr>
        <p:spPr>
          <a:xfrm>
            <a:off x="847618" y="573497"/>
            <a:ext cx="1489753" cy="6472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Working Directory</a:t>
            </a:r>
          </a:p>
        </p:txBody>
      </p:sp>
      <p:cxnSp>
        <p:nvCxnSpPr>
          <p:cNvPr id="13" name="Straight Connector 12">
            <a:extLst>
              <a:ext uri="{FF2B5EF4-FFF2-40B4-BE49-F238E27FC236}">
                <a16:creationId xmlns:a16="http://schemas.microsoft.com/office/drawing/2014/main" id="{78972B16-5B6C-4C43-BA2E-4A693A4EBF6B}"/>
              </a:ext>
            </a:extLst>
          </p:cNvPr>
          <p:cNvCxnSpPr/>
          <p:nvPr/>
        </p:nvCxnSpPr>
        <p:spPr>
          <a:xfrm>
            <a:off x="3491501" y="1397285"/>
            <a:ext cx="0" cy="3400746"/>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C841D9BD-0CB8-CE44-977D-9FA0A2D3AEE8}"/>
              </a:ext>
            </a:extLst>
          </p:cNvPr>
          <p:cNvSpPr/>
          <p:nvPr/>
        </p:nvSpPr>
        <p:spPr>
          <a:xfrm>
            <a:off x="2746624" y="573497"/>
            <a:ext cx="1489753" cy="647272"/>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Staging Area</a:t>
            </a:r>
          </a:p>
        </p:txBody>
      </p:sp>
      <p:cxnSp>
        <p:nvCxnSpPr>
          <p:cNvPr id="15" name="Straight Connector 14">
            <a:extLst>
              <a:ext uri="{FF2B5EF4-FFF2-40B4-BE49-F238E27FC236}">
                <a16:creationId xmlns:a16="http://schemas.microsoft.com/office/drawing/2014/main" id="{C81E6F98-7A5E-1840-9623-193C417CA0DE}"/>
              </a:ext>
            </a:extLst>
          </p:cNvPr>
          <p:cNvCxnSpPr/>
          <p:nvPr/>
        </p:nvCxnSpPr>
        <p:spPr>
          <a:xfrm>
            <a:off x="5390507" y="1397285"/>
            <a:ext cx="0" cy="3400746"/>
          </a:xfrm>
          <a:prstGeom prst="line">
            <a:avLst/>
          </a:prstGeom>
          <a:ln w="222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6" name="Rounded Rectangle 15">
            <a:extLst>
              <a:ext uri="{FF2B5EF4-FFF2-40B4-BE49-F238E27FC236}">
                <a16:creationId xmlns:a16="http://schemas.microsoft.com/office/drawing/2014/main" id="{E52416FE-4B60-184C-98D3-F0AF14447540}"/>
              </a:ext>
            </a:extLst>
          </p:cNvPr>
          <p:cNvSpPr/>
          <p:nvPr/>
        </p:nvSpPr>
        <p:spPr>
          <a:xfrm>
            <a:off x="4645630" y="573497"/>
            <a:ext cx="1489753" cy="647272"/>
          </a:xfrm>
          <a:prstGeom prst="roundRect">
            <a:avLst/>
          </a:prstGeom>
          <a:solidFill>
            <a:schemeClr val="accent4">
              <a:lumMod val="75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Repository</a:t>
            </a:r>
          </a:p>
        </p:txBody>
      </p:sp>
      <p:sp>
        <p:nvSpPr>
          <p:cNvPr id="3" name="Rectangle 2">
            <a:extLst>
              <a:ext uri="{FF2B5EF4-FFF2-40B4-BE49-F238E27FC236}">
                <a16:creationId xmlns:a16="http://schemas.microsoft.com/office/drawing/2014/main" id="{5C720395-3C4A-DB4B-8477-685256D572AC}"/>
              </a:ext>
            </a:extLst>
          </p:cNvPr>
          <p:cNvSpPr/>
          <p:nvPr/>
        </p:nvSpPr>
        <p:spPr>
          <a:xfrm>
            <a:off x="545068" y="230740"/>
            <a:ext cx="3924728" cy="4767209"/>
          </a:xfrm>
          <a:prstGeom prst="rect">
            <a:avLst/>
          </a:prstGeom>
          <a:solidFill>
            <a:schemeClr val="bg1">
              <a:alpha val="98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800" dirty="0">
              <a:solidFill>
                <a:schemeClr val="tx1"/>
              </a:solidFill>
            </a:endParaRPr>
          </a:p>
          <a:p>
            <a:r>
              <a:rPr lang="en-US" sz="1800" dirty="0">
                <a:solidFill>
                  <a:schemeClr val="tx1"/>
                </a:solidFill>
              </a:rPr>
              <a:t>The repository is where all of our checkpoints live.</a:t>
            </a:r>
          </a:p>
          <a:p>
            <a:endParaRPr lang="en-US" sz="1800" dirty="0">
              <a:solidFill>
                <a:schemeClr val="tx1"/>
              </a:solidFill>
            </a:endParaRPr>
          </a:p>
          <a:p>
            <a:r>
              <a:rPr lang="en-US" sz="1800" dirty="0">
                <a:solidFill>
                  <a:schemeClr val="tx1"/>
                </a:solidFill>
              </a:rPr>
              <a:t>Every time we make a </a:t>
            </a:r>
            <a:r>
              <a:rPr lang="en-US" sz="1800" b="1" dirty="0">
                <a:solidFill>
                  <a:schemeClr val="tx1"/>
                </a:solidFill>
              </a:rPr>
              <a:t>commit</a:t>
            </a:r>
            <a:r>
              <a:rPr lang="en-US" sz="1800" dirty="0">
                <a:solidFill>
                  <a:schemeClr val="tx1"/>
                </a:solidFill>
              </a:rPr>
              <a:t>, all of those changes are pushed into the repository.</a:t>
            </a:r>
          </a:p>
          <a:p>
            <a:endParaRPr lang="en-US" sz="1800" dirty="0">
              <a:solidFill>
                <a:schemeClr val="tx1"/>
              </a:solidFill>
            </a:endParaRPr>
          </a:p>
          <a:p>
            <a:r>
              <a:rPr lang="en-US" sz="1800" dirty="0">
                <a:solidFill>
                  <a:schemeClr val="tx1"/>
                </a:solidFill>
              </a:rPr>
              <a:t>The repository is the holder of all knowledge about each version of a project.</a:t>
            </a:r>
          </a:p>
          <a:p>
            <a:endParaRPr lang="en-US" sz="1800" dirty="0">
              <a:solidFill>
                <a:schemeClr val="tx1"/>
              </a:solidFill>
            </a:endParaRPr>
          </a:p>
          <a:p>
            <a:r>
              <a:rPr lang="en-US" sz="1800" dirty="0">
                <a:solidFill>
                  <a:schemeClr val="tx1"/>
                </a:solidFill>
              </a:rPr>
              <a:t>Until the code is </a:t>
            </a:r>
            <a:r>
              <a:rPr lang="en-US" sz="1800" b="1" dirty="0">
                <a:solidFill>
                  <a:schemeClr val="tx1"/>
                </a:solidFill>
              </a:rPr>
              <a:t>committed</a:t>
            </a:r>
            <a:r>
              <a:rPr lang="en-US" sz="1800" dirty="0">
                <a:solidFill>
                  <a:schemeClr val="tx1"/>
                </a:solidFill>
              </a:rPr>
              <a:t> to the repository, no checkpoints have been made.</a:t>
            </a:r>
          </a:p>
        </p:txBody>
      </p:sp>
    </p:spTree>
    <p:extLst>
      <p:ext uri="{BB962C8B-B14F-4D97-AF65-F5344CB8AC3E}">
        <p14:creationId xmlns:p14="http://schemas.microsoft.com/office/powerpoint/2010/main" val="5437500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Custom 3">
      <a:dk1>
        <a:srgbClr val="000000"/>
      </a:dk1>
      <a:lt1>
        <a:srgbClr val="FFFFFF"/>
      </a:lt1>
      <a:dk2>
        <a:srgbClr val="454551"/>
      </a:dk2>
      <a:lt2>
        <a:srgbClr val="797979"/>
      </a:lt2>
      <a:accent1>
        <a:srgbClr val="EC138B"/>
      </a:accent1>
      <a:accent2>
        <a:srgbClr val="ED3167"/>
      </a:accent2>
      <a:accent3>
        <a:srgbClr val="359ED8"/>
      </a:accent3>
      <a:accent4>
        <a:srgbClr val="255E83"/>
      </a:accent4>
      <a:accent5>
        <a:srgbClr val="B7315B"/>
      </a:accent5>
      <a:accent6>
        <a:srgbClr val="253C6F"/>
      </a:accent6>
      <a:hlink>
        <a:srgbClr val="EC138B"/>
      </a:hlink>
      <a:folHlink>
        <a:srgbClr val="255E83"/>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Metis-Template2</Template>
  <TotalTime>8863</TotalTime>
  <Words>2378</Words>
  <Application>Microsoft Macintosh PowerPoint</Application>
  <PresentationFormat>On-screen Show (16:9)</PresentationFormat>
  <Paragraphs>502</Paragraphs>
  <Slides>71</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Proxima Nova</vt:lpstr>
      <vt:lpstr>Wingdings 3</vt:lpstr>
      <vt:lpstr>Gill Sans MT</vt:lpstr>
      <vt:lpstr>Courier</vt:lpstr>
      <vt:lpstr>Calibri</vt:lpstr>
      <vt:lpstr>Arial</vt:lpstr>
      <vt:lpstr>Ion</vt:lpstr>
      <vt:lpstr>INTRODUCTION TO GIT &amp; GITHUB</vt:lpstr>
      <vt:lpstr>Git != Github</vt:lpstr>
      <vt:lpstr>What is Git?</vt:lpstr>
      <vt:lpstr>What is Github?</vt:lpstr>
      <vt:lpstr>Git Workflow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Commit Message Guide</vt:lpstr>
      <vt:lpstr>PowerPoint Presentation</vt:lpstr>
      <vt:lpstr>PowerPoint Presentation</vt:lpstr>
      <vt:lpstr>PowerPoint Presentation</vt:lpstr>
      <vt:lpstr>Git: A quick review</vt:lpstr>
      <vt:lpstr>GitHub Workflow</vt:lpstr>
      <vt:lpstr>GitHub</vt:lpstr>
      <vt:lpstr>PowerPoint Presentation</vt:lpstr>
      <vt:lpstr>PowerPoint Presentation</vt:lpstr>
      <vt:lpstr>PowerPoint Presentation</vt:lpstr>
      <vt:lpstr>PowerPoint Presentation</vt:lpstr>
      <vt:lpstr>PowerPoint Presentation</vt:lpstr>
      <vt:lpstr>GitHub: Remote vs Local</vt:lpstr>
      <vt:lpstr>PowerPoint Presentation</vt:lpstr>
      <vt:lpstr>PowerPoint Presentation</vt:lpstr>
      <vt:lpstr>PowerPoint Presentation</vt:lpstr>
      <vt:lpstr>PowerPoint Presentation</vt:lpstr>
      <vt:lpstr>PowerPoint Presentation</vt:lpstr>
      <vt:lpstr>Summary</vt:lpstr>
      <vt:lpstr>Best Practice</vt:lpstr>
      <vt:lpstr>The Metis Workflow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Metis Workflow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Metis Workflow</vt:lpstr>
      <vt:lpstr>PowerPoint Presentation</vt:lpstr>
      <vt:lpstr>PowerPoint Presentation</vt:lpstr>
      <vt:lpstr>PowerPoint Presentation</vt:lpstr>
      <vt:lpstr>Let’s Try It Out!</vt:lpstr>
      <vt:lpstr>QUESTIONS?</vt:lpstr>
      <vt:lpstr>How to Undo Something</vt:lpstr>
      <vt:lpstr>PowerPoint Presentation</vt:lpstr>
      <vt:lpstr>Git Log</vt:lpstr>
      <vt:lpstr>PowerPoint Presentation</vt:lpstr>
      <vt:lpstr>PowerPoint Presentation</vt:lpstr>
      <vt:lpstr>PowerPoint Presentation</vt:lpstr>
      <vt:lpstr>Git Reset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GIT &amp; GITHUB</dc:title>
  <cp:lastModifiedBy>Joan Wang</cp:lastModifiedBy>
  <cp:revision>78</cp:revision>
  <cp:lastPrinted>2018-09-27T18:17:50Z</cp:lastPrinted>
  <dcterms:modified xsi:type="dcterms:W3CDTF">2020-09-18T14:59:02Z</dcterms:modified>
</cp:coreProperties>
</file>